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0" r:id="rId2"/>
    <p:sldId id="257" r:id="rId3"/>
    <p:sldId id="268" r:id="rId4"/>
    <p:sldId id="271" r:id="rId5"/>
    <p:sldId id="272" r:id="rId6"/>
    <p:sldId id="269" r:id="rId7"/>
    <p:sldId id="270" r:id="rId8"/>
    <p:sldId id="267" r:id="rId9"/>
    <p:sldId id="273" r:id="rId10"/>
    <p:sldId id="274" r:id="rId11"/>
    <p:sldId id="275" r:id="rId12"/>
    <p:sldId id="263"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尚轩 石" initials="尚轩"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82" autoAdjust="0"/>
    <p:restoredTop sz="94660"/>
  </p:normalViewPr>
  <p:slideViewPr>
    <p:cSldViewPr snapToGrid="0">
      <p:cViewPr varScale="1">
        <p:scale>
          <a:sx n="94" d="100"/>
          <a:sy n="94" d="100"/>
        </p:scale>
        <p:origin x="75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2025/8/18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2025/8/18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2025/8/18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2025/8/18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mp.weixin.qq.com/s/9-FW5ZxJt4fthNhQI10qHA" TargetMode="External"/><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www.bilibili.com/video/BV1AUmbYSEok/?spm_id_from=333.337.search-card.all.click&amp;vd_source=07c44be34f0e73ec66347ccd7aa3908e"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bilibili.com/video/BV1AUmbYSEok/?spm_id_from=333.337.search-card.all.click&amp;vd_source=07c44be34f0e73ec66347ccd7aa3908e" TargetMode="External"/><Relationship Id="rId3" Type="http://schemas.openxmlformats.org/officeDocument/2006/relationships/hyperlink" Target="https://mp.weixin.qq.com/s/9-FW5ZxJt4fthNhQI10qHA" TargetMode="External"/><Relationship Id="rId7" Type="http://schemas.openxmlformats.org/officeDocument/2006/relationships/hyperlink" Target="https://zhuanlan.zhihu.com/p/644425345"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bilibili.com/video/BV1KW4y197fR/?spm_id_from=333.337.search-card.all.click&amp;vd_source=07c44be34f0e73ec66347ccd7aa3908e" TargetMode="External"/><Relationship Id="rId5" Type="http://schemas.openxmlformats.org/officeDocument/2006/relationships/hyperlink" Target="https://www.bilibili.com/video/BV1T14y1e7T9?spm_id_from=333.788.player.switch&amp;vd_source=07c44be34f0e73ec66347ccd7aa3908e" TargetMode="External"/><Relationship Id="rId4" Type="http://schemas.openxmlformats.org/officeDocument/2006/relationships/hyperlink" Target="https://www.jiqizhixin.com/articles/spiking-neuron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文本框 8"/>
          <p:cNvSpPr txBox="1"/>
          <p:nvPr/>
        </p:nvSpPr>
        <p:spPr>
          <a:xfrm>
            <a:off x="9230051" y="6282328"/>
            <a:ext cx="3158837" cy="369332"/>
          </a:xfrm>
          <a:prstGeom prst="rect">
            <a:avLst/>
          </a:prstGeom>
          <a:noFill/>
        </p:spPr>
        <p:txBody>
          <a:bodyPr wrap="square">
            <a:spAutoFit/>
          </a:bodyPr>
          <a:lstStyle/>
          <a:p>
            <a:r>
              <a:rPr lang="en-US" altLang="zh-CN" b="1" dirty="0"/>
              <a:t>B</a:t>
            </a:r>
            <a:r>
              <a:rPr lang="zh-CN" altLang="en-US" sz="1800" b="1" dirty="0"/>
              <a:t>站</a:t>
            </a:r>
            <a:r>
              <a:rPr lang="en-US" altLang="zh-CN" sz="1800" b="1" dirty="0"/>
              <a:t>/</a:t>
            </a:r>
            <a:r>
              <a:rPr lang="en-US" altLang="zh-CN" sz="1800" b="1" dirty="0" err="1"/>
              <a:t>Github</a:t>
            </a:r>
            <a:r>
              <a:rPr lang="zh-CN" altLang="en-US" sz="1800" b="1" dirty="0"/>
              <a:t>：</a:t>
            </a:r>
            <a:r>
              <a:rPr lang="en-US" altLang="zh-CN" sz="1800" b="1" dirty="0" err="1"/>
              <a:t>Mouseminar</a:t>
            </a:r>
            <a:endParaRPr lang="en-US" altLang="zh-CN" sz="18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圆角 37"/>
          <p:cNvSpPr/>
          <p:nvPr/>
        </p:nvSpPr>
        <p:spPr>
          <a:xfrm>
            <a:off x="248619" y="1838705"/>
            <a:ext cx="3000589" cy="50486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p:sp>
        <p:nvSpPr>
          <p:cNvPr id="23" name="文本框 22"/>
          <p:cNvSpPr txBox="1"/>
          <p:nvPr/>
        </p:nvSpPr>
        <p:spPr>
          <a:xfrm>
            <a:off x="201208" y="1286864"/>
            <a:ext cx="4993939" cy="400110"/>
          </a:xfrm>
          <a:prstGeom prst="rect">
            <a:avLst/>
          </a:prstGeom>
          <a:noFill/>
        </p:spPr>
        <p:txBody>
          <a:bodyPr wrap="square">
            <a:spAutoFit/>
          </a:bodyPr>
          <a:lstStyle/>
          <a:p>
            <a:r>
              <a:rPr lang="en-US" altLang="zh-CN" sz="2000" b="1" i="0" dirty="0">
                <a:solidFill>
                  <a:srgbClr val="333333"/>
                </a:solidFill>
                <a:effectLst/>
                <a:latin typeface="微软雅黑" panose="020B0503020204020204" pitchFamily="34" charset="-122"/>
                <a:ea typeface="微软雅黑" panose="020B0503020204020204" pitchFamily="34" charset="-122"/>
              </a:rPr>
              <a:t>SNN</a:t>
            </a:r>
            <a:r>
              <a:rPr lang="zh-CN" altLang="en-US" sz="2000" b="1" dirty="0">
                <a:solidFill>
                  <a:srgbClr val="333333"/>
                </a:solidFill>
                <a:latin typeface="微软雅黑" panose="020B0503020204020204" pitchFamily="34" charset="-122"/>
                <a:ea typeface="微软雅黑" panose="020B0503020204020204" pitchFamily="34" charset="-122"/>
              </a:rPr>
              <a:t>的几个</a:t>
            </a:r>
            <a:r>
              <a:rPr lang="zh-CN" altLang="en-US" sz="2000" b="1" i="0" dirty="0">
                <a:solidFill>
                  <a:srgbClr val="333333"/>
                </a:solidFill>
                <a:effectLst/>
                <a:latin typeface="微软雅黑" panose="020B0503020204020204" pitchFamily="34" charset="-122"/>
                <a:ea typeface="微软雅黑" panose="020B0503020204020204" pitchFamily="34" charset="-122"/>
              </a:rPr>
              <a:t>问题</a:t>
            </a:r>
            <a:endParaRPr lang="zh-CN" altLang="en-US" sz="2000" b="1" dirty="0"/>
          </a:p>
        </p:txBody>
      </p:sp>
      <p:sp>
        <p:nvSpPr>
          <p:cNvPr id="24" name="文本框 23"/>
          <p:cNvSpPr txBox="1"/>
          <p:nvPr/>
        </p:nvSpPr>
        <p:spPr>
          <a:xfrm>
            <a:off x="326514" y="1893518"/>
            <a:ext cx="3094019" cy="369332"/>
          </a:xfrm>
          <a:prstGeom prst="rect">
            <a:avLst/>
          </a:prstGeom>
          <a:noFill/>
        </p:spPr>
        <p:txBody>
          <a:bodyPr wrap="square">
            <a:spAutoFit/>
          </a:bodyPr>
          <a:lstStyle/>
          <a:p>
            <a:r>
              <a:rPr lang="zh-CN" altLang="en-US" dirty="0"/>
              <a:t>问题一：脉冲函数不可导</a:t>
            </a:r>
          </a:p>
        </p:txBody>
      </p:sp>
      <p:sp>
        <p:nvSpPr>
          <p:cNvPr id="26" name="文本框 25"/>
          <p:cNvSpPr txBox="1"/>
          <p:nvPr/>
        </p:nvSpPr>
        <p:spPr>
          <a:xfrm>
            <a:off x="297684" y="6335437"/>
            <a:ext cx="6895253" cy="369332"/>
          </a:xfrm>
          <a:prstGeom prst="rect">
            <a:avLst/>
          </a:prstGeom>
          <a:noFill/>
        </p:spPr>
        <p:txBody>
          <a:bodyPr wrap="square">
            <a:spAutoFit/>
          </a:bodyPr>
          <a:lstStyle/>
          <a:p>
            <a:r>
              <a:rPr lang="zh-CN" altLang="en-US" dirty="0">
                <a:hlinkClick r:id="rId3"/>
              </a:rPr>
              <a:t>一文梳理类脑计算的前世今生 </a:t>
            </a:r>
            <a:r>
              <a:rPr lang="en-US" altLang="zh-CN" dirty="0">
                <a:hlinkClick r:id="rId3"/>
              </a:rPr>
              <a:t>| </a:t>
            </a:r>
            <a:r>
              <a:rPr lang="zh-CN" altLang="en-US" dirty="0">
                <a:hlinkClick r:id="rId3"/>
              </a:rPr>
              <a:t>中科院自动化所研究员李国齐</a:t>
            </a:r>
            <a:endParaRPr lang="zh-CN" altLang="en-US" dirty="0"/>
          </a:p>
        </p:txBody>
      </p:sp>
      <p:pic>
        <p:nvPicPr>
          <p:cNvPr id="7" name="图片 6"/>
          <p:cNvPicPr>
            <a:picLocks noChangeAspect="1"/>
          </p:cNvPicPr>
          <p:nvPr/>
        </p:nvPicPr>
        <p:blipFill>
          <a:blip r:embed="rId4"/>
          <a:stretch>
            <a:fillRect/>
          </a:stretch>
        </p:blipFill>
        <p:spPr>
          <a:xfrm>
            <a:off x="297684" y="2279836"/>
            <a:ext cx="3400900" cy="1038370"/>
          </a:xfrm>
          <a:prstGeom prst="rect">
            <a:avLst/>
          </a:prstGeom>
        </p:spPr>
      </p:pic>
      <p:sp>
        <p:nvSpPr>
          <p:cNvPr id="31" name="文本框 30"/>
          <p:cNvSpPr txBox="1"/>
          <p:nvPr/>
        </p:nvSpPr>
        <p:spPr>
          <a:xfrm>
            <a:off x="3698584" y="2621639"/>
            <a:ext cx="3006011" cy="369332"/>
          </a:xfrm>
          <a:prstGeom prst="rect">
            <a:avLst/>
          </a:prstGeom>
          <a:noFill/>
        </p:spPr>
        <p:txBody>
          <a:bodyPr wrap="square">
            <a:spAutoFit/>
          </a:bodyPr>
          <a:lstStyle/>
          <a:p>
            <a:r>
              <a:rPr lang="en-US" altLang="zh-CN" dirty="0"/>
              <a:t>u </a:t>
            </a:r>
            <a:r>
              <a:rPr lang="zh-CN" altLang="en-US" dirty="0"/>
              <a:t>：膜电位，</a:t>
            </a:r>
            <a:r>
              <a:rPr lang="el-GR" altLang="zh-CN" dirty="0"/>
              <a:t>θ </a:t>
            </a:r>
            <a:r>
              <a:rPr lang="zh-CN" altLang="en-US" dirty="0"/>
              <a:t>：阈值</a:t>
            </a:r>
          </a:p>
        </p:txBody>
      </p:sp>
      <p:sp>
        <p:nvSpPr>
          <p:cNvPr id="34" name="文本框 33"/>
          <p:cNvSpPr txBox="1"/>
          <p:nvPr/>
        </p:nvSpPr>
        <p:spPr>
          <a:xfrm>
            <a:off x="201208" y="3279820"/>
            <a:ext cx="5346151" cy="646331"/>
          </a:xfrm>
          <a:prstGeom prst="rect">
            <a:avLst/>
          </a:prstGeom>
          <a:noFill/>
        </p:spPr>
        <p:txBody>
          <a:bodyPr wrap="square">
            <a:spAutoFit/>
          </a:bodyPr>
          <a:lstStyle/>
          <a:p>
            <a:r>
              <a:rPr lang="zh-CN" altLang="en-US" dirty="0"/>
              <a:t>该函数是一个 </a:t>
            </a:r>
            <a:r>
              <a:rPr lang="zh-CN" altLang="en-US" b="1" dirty="0"/>
              <a:t>阶跃函数（</a:t>
            </a:r>
            <a:r>
              <a:rPr lang="en-US" altLang="zh-CN" b="1" dirty="0"/>
              <a:t>Heaviside step function</a:t>
            </a:r>
            <a:r>
              <a:rPr lang="zh-CN" altLang="en-US" b="1" dirty="0"/>
              <a:t>）</a:t>
            </a:r>
            <a:r>
              <a:rPr lang="zh-CN" altLang="en-US" dirty="0"/>
              <a:t>，在 </a:t>
            </a:r>
            <a:r>
              <a:rPr lang="en-US" altLang="zh-CN" dirty="0"/>
              <a:t>u=</a:t>
            </a:r>
            <a:r>
              <a:rPr lang="el-GR" altLang="zh-CN" dirty="0"/>
              <a:t>θ</a:t>
            </a:r>
            <a:r>
              <a:rPr lang="zh-CN" altLang="en-US" dirty="0"/>
              <a:t>处 </a:t>
            </a:r>
            <a:r>
              <a:rPr lang="zh-CN" altLang="en-US" b="1" dirty="0"/>
              <a:t>不可导</a:t>
            </a:r>
            <a:r>
              <a:rPr lang="zh-CN" altLang="en-US" dirty="0"/>
              <a:t>，其他地方导数为零</a:t>
            </a:r>
          </a:p>
        </p:txBody>
      </p:sp>
      <p:sp>
        <p:nvSpPr>
          <p:cNvPr id="37" name="文本框 36"/>
          <p:cNvSpPr txBox="1"/>
          <p:nvPr/>
        </p:nvSpPr>
        <p:spPr>
          <a:xfrm>
            <a:off x="201208" y="4002166"/>
            <a:ext cx="6221306" cy="923330"/>
          </a:xfrm>
          <a:prstGeom prst="rect">
            <a:avLst/>
          </a:prstGeom>
          <a:noFill/>
        </p:spPr>
        <p:txBody>
          <a:bodyPr wrap="square">
            <a:spAutoFit/>
          </a:bodyPr>
          <a:lstStyle/>
          <a:p>
            <a:r>
              <a:rPr lang="zh-CN" altLang="en-US" dirty="0"/>
              <a:t>解决方案：</a:t>
            </a:r>
            <a:r>
              <a:rPr lang="zh-CN" altLang="en-US" b="1" dirty="0"/>
              <a:t>代理梯度（</a:t>
            </a:r>
            <a:r>
              <a:rPr lang="en-US" altLang="zh-CN" b="1" dirty="0"/>
              <a:t>Surrogate Gradient</a:t>
            </a:r>
            <a:r>
              <a:rPr lang="zh-CN" altLang="en-US" b="1" dirty="0"/>
              <a:t>）</a:t>
            </a:r>
            <a:endParaRPr lang="en-US" altLang="zh-CN" b="1" dirty="0"/>
          </a:p>
          <a:p>
            <a:r>
              <a:rPr lang="zh-CN" altLang="en-US" dirty="0"/>
              <a:t>通过替换脉冲函数的导数为一个“</a:t>
            </a:r>
            <a:r>
              <a:rPr lang="zh-CN" altLang="en-US" b="1" dirty="0"/>
              <a:t>近似可导的函数</a:t>
            </a:r>
            <a:r>
              <a:rPr lang="zh-CN" altLang="en-US" dirty="0"/>
              <a:t>”的导数，从而绕过不可导问题</a:t>
            </a:r>
          </a:p>
        </p:txBody>
      </p:sp>
      <p:pic>
        <p:nvPicPr>
          <p:cNvPr id="20" name="图片 19"/>
          <p:cNvPicPr>
            <a:picLocks noChangeAspect="1"/>
          </p:cNvPicPr>
          <p:nvPr/>
        </p:nvPicPr>
        <p:blipFill>
          <a:blip r:embed="rId5"/>
          <a:stretch>
            <a:fillRect/>
          </a:stretch>
        </p:blipFill>
        <p:spPr>
          <a:xfrm>
            <a:off x="247347" y="5041669"/>
            <a:ext cx="6175167" cy="1052585"/>
          </a:xfrm>
          <a:prstGeom prst="rect">
            <a:avLst/>
          </a:prstGeom>
        </p:spPr>
      </p:pic>
      <p:sp>
        <p:nvSpPr>
          <p:cNvPr id="39" name="矩形: 圆角 38"/>
          <p:cNvSpPr/>
          <p:nvPr/>
        </p:nvSpPr>
        <p:spPr>
          <a:xfrm>
            <a:off x="6704595" y="1838705"/>
            <a:ext cx="3000589" cy="50486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0" name="文本框 39"/>
          <p:cNvSpPr txBox="1"/>
          <p:nvPr/>
        </p:nvSpPr>
        <p:spPr>
          <a:xfrm>
            <a:off x="6782490" y="1893518"/>
            <a:ext cx="2341190" cy="369332"/>
          </a:xfrm>
          <a:prstGeom prst="rect">
            <a:avLst/>
          </a:prstGeom>
          <a:noFill/>
        </p:spPr>
        <p:txBody>
          <a:bodyPr wrap="square">
            <a:spAutoFit/>
          </a:bodyPr>
          <a:lstStyle/>
          <a:p>
            <a:r>
              <a:rPr lang="zh-CN" altLang="en-US" dirty="0"/>
              <a:t>问题二：脉冲退化</a:t>
            </a:r>
          </a:p>
        </p:txBody>
      </p:sp>
      <p:sp>
        <p:nvSpPr>
          <p:cNvPr id="41" name="文本框 40"/>
          <p:cNvSpPr txBox="1"/>
          <p:nvPr/>
        </p:nvSpPr>
        <p:spPr>
          <a:xfrm>
            <a:off x="6644643" y="2492557"/>
            <a:ext cx="5346151" cy="923330"/>
          </a:xfrm>
          <a:prstGeom prst="rect">
            <a:avLst/>
          </a:prstGeom>
          <a:noFill/>
        </p:spPr>
        <p:txBody>
          <a:bodyPr wrap="square">
            <a:spAutoFit/>
          </a:bodyPr>
          <a:lstStyle/>
          <a:p>
            <a:r>
              <a:rPr lang="zh-CN" altLang="en-US" dirty="0"/>
              <a:t>在 </a:t>
            </a:r>
            <a:r>
              <a:rPr lang="en-US" altLang="zh-CN" dirty="0"/>
              <a:t>SNN </a:t>
            </a:r>
            <a:r>
              <a:rPr lang="zh-CN" altLang="en-US" dirty="0"/>
              <a:t>中训练过程中，神经元由于未能学到有效的输入响应策略，</a:t>
            </a:r>
            <a:r>
              <a:rPr lang="zh-CN" altLang="en-US" b="1" dirty="0"/>
              <a:t>几乎不放电</a:t>
            </a:r>
            <a:r>
              <a:rPr lang="zh-CN" altLang="en-US" dirty="0"/>
              <a:t>或</a:t>
            </a:r>
            <a:r>
              <a:rPr lang="zh-CN" altLang="en-US" b="1" dirty="0"/>
              <a:t>完全不放电</a:t>
            </a:r>
            <a:r>
              <a:rPr lang="zh-CN" altLang="en-US" dirty="0"/>
              <a:t>，尤其在深层网络更明显</a:t>
            </a:r>
          </a:p>
        </p:txBody>
      </p:sp>
      <p:grpSp>
        <p:nvGrpSpPr>
          <p:cNvPr id="42" name="组合 41"/>
          <p:cNvGrpSpPr/>
          <p:nvPr/>
        </p:nvGrpSpPr>
        <p:grpSpPr>
          <a:xfrm>
            <a:off x="6782490" y="3611772"/>
            <a:ext cx="4508657" cy="1954341"/>
            <a:chOff x="5722503" y="2827187"/>
            <a:chExt cx="4419600" cy="3413403"/>
          </a:xfrm>
        </p:grpSpPr>
        <p:grpSp>
          <p:nvGrpSpPr>
            <p:cNvPr id="43" name="组合 42"/>
            <p:cNvGrpSpPr/>
            <p:nvPr/>
          </p:nvGrpSpPr>
          <p:grpSpPr>
            <a:xfrm>
              <a:off x="5722503" y="2827187"/>
              <a:ext cx="4419600" cy="3413403"/>
              <a:chOff x="5722503" y="2827187"/>
              <a:chExt cx="4419600" cy="3413403"/>
            </a:xfrm>
          </p:grpSpPr>
          <p:grpSp>
            <p:nvGrpSpPr>
              <p:cNvPr id="45" name="组合 44"/>
              <p:cNvGrpSpPr/>
              <p:nvPr/>
            </p:nvGrpSpPr>
            <p:grpSpPr>
              <a:xfrm>
                <a:off x="5722503" y="2827187"/>
                <a:ext cx="4419600" cy="3389824"/>
                <a:chOff x="5722503" y="2827187"/>
                <a:chExt cx="4419600" cy="3389824"/>
              </a:xfrm>
            </p:grpSpPr>
            <p:pic>
              <p:nvPicPr>
                <p:cNvPr id="47" name="图片 46"/>
                <p:cNvPicPr>
                  <a:picLocks noChangeAspect="1"/>
                </p:cNvPicPr>
                <p:nvPr/>
              </p:nvPicPr>
              <p:blipFill rotWithShape="1">
                <a:blip r:embed="rId6"/>
                <a:srcRect l="2065" t="16516" r="8694" b="3138"/>
                <a:stretch>
                  <a:fillRect/>
                </a:stretch>
              </p:blipFill>
              <p:spPr>
                <a:xfrm>
                  <a:off x="5722503" y="2827187"/>
                  <a:ext cx="4419600" cy="3389824"/>
                </a:xfrm>
                <a:prstGeom prst="rect">
                  <a:avLst/>
                </a:prstGeom>
              </p:spPr>
            </p:pic>
            <p:pic>
              <p:nvPicPr>
                <p:cNvPr id="48" name="图片 47"/>
                <p:cNvPicPr>
                  <a:picLocks noChangeAspect="1"/>
                </p:cNvPicPr>
                <p:nvPr/>
              </p:nvPicPr>
              <p:blipFill>
                <a:blip r:embed="rId7"/>
                <a:stretch>
                  <a:fillRect/>
                </a:stretch>
              </p:blipFill>
              <p:spPr>
                <a:xfrm>
                  <a:off x="5752962" y="2827187"/>
                  <a:ext cx="914286" cy="457143"/>
                </a:xfrm>
                <a:prstGeom prst="rect">
                  <a:avLst/>
                </a:prstGeom>
              </p:spPr>
            </p:pic>
          </p:grpSp>
          <p:pic>
            <p:nvPicPr>
              <p:cNvPr id="46" name="图片 45"/>
              <p:cNvPicPr>
                <a:picLocks noChangeAspect="1"/>
              </p:cNvPicPr>
              <p:nvPr/>
            </p:nvPicPr>
            <p:blipFill>
              <a:blip r:embed="rId7"/>
              <a:stretch>
                <a:fillRect/>
              </a:stretch>
            </p:blipFill>
            <p:spPr>
              <a:xfrm>
                <a:off x="5722504" y="5783447"/>
                <a:ext cx="1081744" cy="457143"/>
              </a:xfrm>
              <a:prstGeom prst="rect">
                <a:avLst/>
              </a:prstGeom>
            </p:spPr>
          </p:pic>
        </p:grpSp>
        <p:pic>
          <p:nvPicPr>
            <p:cNvPr id="44" name="图片 43"/>
            <p:cNvPicPr>
              <a:picLocks noChangeAspect="1"/>
            </p:cNvPicPr>
            <p:nvPr/>
          </p:nvPicPr>
          <p:blipFill>
            <a:blip r:embed="rId7"/>
            <a:stretch>
              <a:fillRect/>
            </a:stretch>
          </p:blipFill>
          <p:spPr>
            <a:xfrm>
              <a:off x="8733316" y="5763270"/>
              <a:ext cx="1408787" cy="457143"/>
            </a:xfrm>
            <a:prstGeom prst="rect">
              <a:avLst/>
            </a:prstGeom>
          </p:spPr>
        </p:pic>
      </p:grpSp>
      <p:sp>
        <p:nvSpPr>
          <p:cNvPr id="49" name="文本框 48"/>
          <p:cNvSpPr txBox="1"/>
          <p:nvPr/>
        </p:nvSpPr>
        <p:spPr>
          <a:xfrm>
            <a:off x="6704595" y="5748498"/>
            <a:ext cx="4098872" cy="369332"/>
          </a:xfrm>
          <a:prstGeom prst="rect">
            <a:avLst/>
          </a:prstGeom>
          <a:noFill/>
        </p:spPr>
        <p:txBody>
          <a:bodyPr wrap="square">
            <a:spAutoFit/>
          </a:bodyPr>
          <a:lstStyle/>
          <a:p>
            <a:r>
              <a:rPr lang="zh-CN" altLang="en-US" dirty="0"/>
              <a:t>解决方案：借鉴</a:t>
            </a:r>
            <a:r>
              <a:rPr lang="zh-CN" altLang="en-US" b="1" dirty="0"/>
              <a:t>“残差机制”</a:t>
            </a:r>
            <a:endParaRPr lang="zh-CN" altLang="en-US" dirty="0"/>
          </a:p>
        </p:txBody>
      </p:sp>
      <p:sp>
        <p:nvSpPr>
          <p:cNvPr id="25" name="文本框 24"/>
          <p:cNvSpPr txBox="1"/>
          <p:nvPr/>
        </p:nvSpPr>
        <p:spPr>
          <a:xfrm>
            <a:off x="4834169" y="153231"/>
            <a:ext cx="2279791" cy="707886"/>
          </a:xfrm>
          <a:prstGeom prst="rect">
            <a:avLst/>
          </a:prstGeom>
          <a:noFill/>
        </p:spPr>
        <p:txBody>
          <a:bodyPr wrap="none" rtlCol="0">
            <a:spAutoFit/>
          </a:bodyPr>
          <a:lstStyle/>
          <a:p>
            <a:r>
              <a:rPr lang="zh-CN" altLang="en-US" sz="4000" dirty="0">
                <a:latin typeface="钉钉进步体" panose="00020600040101010101" pitchFamily="18" charset="-122"/>
                <a:ea typeface="钉钉进步体" panose="00020600040101010101" pitchFamily="18" charset="-122"/>
              </a:rPr>
              <a:t>浅谈</a:t>
            </a:r>
            <a:r>
              <a:rPr lang="en-US" altLang="zh-CN" sz="4000" dirty="0">
                <a:latin typeface="钉钉进步体" panose="00020600040101010101" pitchFamily="18" charset="-122"/>
                <a:ea typeface="钉钉进步体" panose="00020600040101010101" pitchFamily="18" charset="-122"/>
              </a:rPr>
              <a:t>SNN</a:t>
            </a:r>
            <a:endParaRPr lang="zh-CN" altLang="en-US" sz="4000" dirty="0">
              <a:latin typeface="钉钉进步体" panose="00020600040101010101" pitchFamily="18" charset="-122"/>
              <a:ea typeface="钉钉进步体" panose="00020600040101010101" pitchFamily="18"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82488" y="5500526"/>
            <a:ext cx="8723236" cy="1204243"/>
          </a:xfrm>
          <a:prstGeom prst="rect">
            <a:avLst/>
          </a:prstGeom>
        </p:spPr>
      </p:pic>
      <p:sp>
        <p:nvSpPr>
          <p:cNvPr id="50" name="矩形: 圆角 49"/>
          <p:cNvSpPr/>
          <p:nvPr/>
        </p:nvSpPr>
        <p:spPr>
          <a:xfrm>
            <a:off x="7113960" y="2457257"/>
            <a:ext cx="4950183" cy="352508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p:sp>
        <p:nvSpPr>
          <p:cNvPr id="25" name="文本框 24"/>
          <p:cNvSpPr txBox="1"/>
          <p:nvPr/>
        </p:nvSpPr>
        <p:spPr>
          <a:xfrm>
            <a:off x="282488" y="1230191"/>
            <a:ext cx="4733988" cy="584775"/>
          </a:xfrm>
          <a:prstGeom prst="rect">
            <a:avLst/>
          </a:prstGeom>
          <a:noFill/>
        </p:spPr>
        <p:txBody>
          <a:bodyPr wrap="none" rtlCol="0">
            <a:spAutoFit/>
          </a:bodyPr>
          <a:lstStyle/>
          <a:p>
            <a:r>
              <a:rPr lang="zh-CN" altLang="en-US" sz="3200" dirty="0">
                <a:latin typeface="钉钉进步体" panose="00020600040101010101" pitchFamily="18" charset="-122"/>
                <a:ea typeface="钉钉进步体" panose="00020600040101010101" pitchFamily="18" charset="-122"/>
              </a:rPr>
              <a:t>最后：</a:t>
            </a:r>
            <a:r>
              <a:rPr lang="en-US" altLang="zh-CN" sz="3200" dirty="0">
                <a:latin typeface="钉钉进步体" panose="00020600040101010101" pitchFamily="18" charset="-122"/>
                <a:ea typeface="钉钉进步体" panose="00020600040101010101" pitchFamily="18" charset="-122"/>
              </a:rPr>
              <a:t>SNN</a:t>
            </a:r>
            <a:r>
              <a:rPr lang="zh-CN" altLang="en-US" sz="3200" dirty="0">
                <a:latin typeface="钉钉进步体" panose="00020600040101010101" pitchFamily="18" charset="-122"/>
                <a:ea typeface="钉钉进步体" panose="00020600040101010101" pitchFamily="18" charset="-122"/>
              </a:rPr>
              <a:t>的未来如何？</a:t>
            </a:r>
          </a:p>
        </p:txBody>
      </p:sp>
      <p:sp>
        <p:nvSpPr>
          <p:cNvPr id="27" name="文本框 26"/>
          <p:cNvSpPr txBox="1"/>
          <p:nvPr/>
        </p:nvSpPr>
        <p:spPr>
          <a:xfrm>
            <a:off x="4834169" y="153231"/>
            <a:ext cx="2279791" cy="707886"/>
          </a:xfrm>
          <a:prstGeom prst="rect">
            <a:avLst/>
          </a:prstGeom>
          <a:noFill/>
        </p:spPr>
        <p:txBody>
          <a:bodyPr wrap="none" rtlCol="0">
            <a:spAutoFit/>
          </a:bodyPr>
          <a:lstStyle/>
          <a:p>
            <a:r>
              <a:rPr lang="zh-CN" altLang="en-US" sz="4000" dirty="0">
                <a:latin typeface="钉钉进步体" panose="00020600040101010101" pitchFamily="18" charset="-122"/>
                <a:ea typeface="钉钉进步体" panose="00020600040101010101" pitchFamily="18" charset="-122"/>
              </a:rPr>
              <a:t>浅谈</a:t>
            </a:r>
            <a:r>
              <a:rPr lang="en-US" altLang="zh-CN" sz="4000" dirty="0">
                <a:latin typeface="钉钉进步体" panose="00020600040101010101" pitchFamily="18" charset="-122"/>
                <a:ea typeface="钉钉进步体" panose="00020600040101010101" pitchFamily="18" charset="-122"/>
              </a:rPr>
              <a:t>SNN</a:t>
            </a:r>
            <a:endParaRPr lang="zh-CN" altLang="en-US" sz="4000" dirty="0">
              <a:latin typeface="钉钉进步体" panose="00020600040101010101" pitchFamily="18" charset="-122"/>
              <a:ea typeface="钉钉进步体" panose="00020600040101010101" pitchFamily="18" charset="-122"/>
            </a:endParaRPr>
          </a:p>
        </p:txBody>
      </p:sp>
      <p:sp>
        <p:nvSpPr>
          <p:cNvPr id="28" name="文本框 27"/>
          <p:cNvSpPr txBox="1"/>
          <p:nvPr/>
        </p:nvSpPr>
        <p:spPr>
          <a:xfrm>
            <a:off x="1528453" y="1925744"/>
            <a:ext cx="10295467" cy="369332"/>
          </a:xfrm>
          <a:prstGeom prst="rect">
            <a:avLst/>
          </a:prstGeom>
          <a:noFill/>
        </p:spPr>
        <p:txBody>
          <a:bodyPr wrap="square">
            <a:spAutoFit/>
          </a:bodyPr>
          <a:lstStyle/>
          <a:p>
            <a:r>
              <a:rPr lang="zh-CN" altLang="en-US" dirty="0">
                <a:hlinkClick r:id="rId4"/>
              </a:rPr>
              <a:t>中科院李国齐老师：原生类脑脉冲通用智能大模型｜</a:t>
            </a:r>
            <a:r>
              <a:rPr lang="en-US" altLang="zh-CN" dirty="0" err="1">
                <a:hlinkClick r:id="rId4"/>
              </a:rPr>
              <a:t>NeurIPS</a:t>
            </a:r>
            <a:r>
              <a:rPr lang="en-US" altLang="zh-CN" dirty="0">
                <a:hlinkClick r:id="rId4"/>
              </a:rPr>
              <a:t> 2024</a:t>
            </a:r>
            <a:r>
              <a:rPr lang="zh-CN" altLang="en-US" dirty="0">
                <a:hlinkClick r:id="rId4"/>
              </a:rPr>
              <a:t>预讲会特邀报告</a:t>
            </a:r>
            <a:r>
              <a:rPr lang="en-US" altLang="zh-CN" dirty="0">
                <a:hlinkClick r:id="rId4"/>
              </a:rPr>
              <a:t>_</a:t>
            </a:r>
            <a:r>
              <a:rPr lang="zh-CN" altLang="en-US" dirty="0">
                <a:hlinkClick r:id="rId4"/>
              </a:rPr>
              <a:t>哔哩哔哩</a:t>
            </a:r>
            <a:r>
              <a:rPr lang="en-US" altLang="zh-CN" dirty="0">
                <a:hlinkClick r:id="rId4"/>
              </a:rPr>
              <a:t>_</a:t>
            </a:r>
            <a:r>
              <a:rPr lang="en-US" altLang="zh-CN" dirty="0" err="1">
                <a:hlinkClick r:id="rId4"/>
              </a:rPr>
              <a:t>bilibili</a:t>
            </a:r>
            <a:endParaRPr lang="zh-CN" altLang="en-US" dirty="0"/>
          </a:p>
        </p:txBody>
      </p:sp>
      <p:pic>
        <p:nvPicPr>
          <p:cNvPr id="9" name="图片 8"/>
          <p:cNvPicPr>
            <a:picLocks noChangeAspect="1"/>
          </p:cNvPicPr>
          <p:nvPr/>
        </p:nvPicPr>
        <p:blipFill>
          <a:blip r:embed="rId5"/>
          <a:stretch>
            <a:fillRect/>
          </a:stretch>
        </p:blipFill>
        <p:spPr>
          <a:xfrm>
            <a:off x="10114549" y="4554176"/>
            <a:ext cx="1667108" cy="1238423"/>
          </a:xfrm>
          <a:prstGeom prst="rect">
            <a:avLst/>
          </a:prstGeom>
        </p:spPr>
      </p:pic>
      <p:sp>
        <p:nvSpPr>
          <p:cNvPr id="12" name="对话气泡: 椭圆形 11"/>
          <p:cNvSpPr/>
          <p:nvPr/>
        </p:nvSpPr>
        <p:spPr>
          <a:xfrm>
            <a:off x="9320945" y="2793577"/>
            <a:ext cx="2350347" cy="1407378"/>
          </a:xfrm>
          <a:prstGeom prst="wedgeEllipseCallout">
            <a:avLst>
              <a:gd name="adj1" fmla="val -55127"/>
              <a:gd name="adj2" fmla="val -29904"/>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文本框 50"/>
          <p:cNvSpPr txBox="1"/>
          <p:nvPr/>
        </p:nvSpPr>
        <p:spPr>
          <a:xfrm>
            <a:off x="9534088" y="3153396"/>
            <a:ext cx="1924059" cy="646331"/>
          </a:xfrm>
          <a:prstGeom prst="rect">
            <a:avLst/>
          </a:prstGeom>
          <a:noFill/>
        </p:spPr>
        <p:txBody>
          <a:bodyPr wrap="square">
            <a:spAutoFit/>
          </a:bodyPr>
          <a:lstStyle/>
          <a:p>
            <a:r>
              <a:rPr lang="en-US" altLang="zh-CN" dirty="0"/>
              <a:t>ANN</a:t>
            </a:r>
            <a:r>
              <a:rPr lang="zh-CN" altLang="en-US" dirty="0"/>
              <a:t>得了</a:t>
            </a:r>
            <a:r>
              <a:rPr lang="en-US" altLang="zh-CN" dirty="0"/>
              <a:t>MVP</a:t>
            </a:r>
          </a:p>
          <a:p>
            <a:r>
              <a:rPr lang="en-US" altLang="zh-CN" dirty="0"/>
              <a:t>SNN</a:t>
            </a:r>
            <a:r>
              <a:rPr lang="zh-CN" altLang="en-US" dirty="0"/>
              <a:t>是躺赢狗🤣</a:t>
            </a:r>
          </a:p>
        </p:txBody>
      </p:sp>
      <p:sp>
        <p:nvSpPr>
          <p:cNvPr id="52" name="对话气泡: 椭圆形 51"/>
          <p:cNvSpPr/>
          <p:nvPr/>
        </p:nvSpPr>
        <p:spPr>
          <a:xfrm>
            <a:off x="7439081" y="4466618"/>
            <a:ext cx="2350347" cy="1407378"/>
          </a:xfrm>
          <a:prstGeom prst="wedgeEllipseCallout">
            <a:avLst>
              <a:gd name="adj1" fmla="val 57553"/>
              <a:gd name="adj2" fmla="val 12448"/>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p:nvPicPr>
        <p:blipFill>
          <a:blip r:embed="rId6"/>
          <a:stretch>
            <a:fillRect/>
          </a:stretch>
        </p:blipFill>
        <p:spPr>
          <a:xfrm>
            <a:off x="324931" y="3206471"/>
            <a:ext cx="6592604" cy="2124044"/>
          </a:xfrm>
          <a:prstGeom prst="rect">
            <a:avLst/>
          </a:prstGeom>
        </p:spPr>
      </p:pic>
      <p:pic>
        <p:nvPicPr>
          <p:cNvPr id="17" name="图片 16"/>
          <p:cNvPicPr>
            <a:picLocks noChangeAspect="1"/>
          </p:cNvPicPr>
          <p:nvPr/>
        </p:nvPicPr>
        <p:blipFill>
          <a:blip r:embed="rId7"/>
          <a:stretch>
            <a:fillRect/>
          </a:stretch>
        </p:blipFill>
        <p:spPr>
          <a:xfrm>
            <a:off x="7703321" y="2710070"/>
            <a:ext cx="1224773" cy="1522116"/>
          </a:xfrm>
          <a:prstGeom prst="rect">
            <a:avLst/>
          </a:prstGeom>
        </p:spPr>
      </p:pic>
      <p:sp>
        <p:nvSpPr>
          <p:cNvPr id="55" name="文本框 54"/>
          <p:cNvSpPr txBox="1"/>
          <p:nvPr/>
        </p:nvSpPr>
        <p:spPr>
          <a:xfrm>
            <a:off x="7704228" y="4709636"/>
            <a:ext cx="1924059" cy="923330"/>
          </a:xfrm>
          <a:prstGeom prst="rect">
            <a:avLst/>
          </a:prstGeom>
          <a:noFill/>
        </p:spPr>
        <p:txBody>
          <a:bodyPr wrap="square">
            <a:spAutoFit/>
          </a:bodyPr>
          <a:lstStyle/>
          <a:p>
            <a:r>
              <a:rPr lang="zh-CN" altLang="en-US" dirty="0"/>
              <a:t>那我问你，</a:t>
            </a:r>
            <a:r>
              <a:rPr lang="en-US" altLang="zh-CN" dirty="0"/>
              <a:t>SNN</a:t>
            </a:r>
            <a:r>
              <a:rPr lang="zh-CN" altLang="en-US" dirty="0"/>
              <a:t>和</a:t>
            </a:r>
            <a:r>
              <a:rPr lang="en-US" altLang="zh-CN" dirty="0"/>
              <a:t>ANN</a:t>
            </a:r>
            <a:r>
              <a:rPr lang="zh-CN" altLang="en-US" dirty="0"/>
              <a:t>的目标一样吗？😅</a:t>
            </a:r>
          </a:p>
        </p:txBody>
      </p:sp>
      <p:sp>
        <p:nvSpPr>
          <p:cNvPr id="56" name="文本框 55"/>
          <p:cNvSpPr txBox="1"/>
          <p:nvPr/>
        </p:nvSpPr>
        <p:spPr>
          <a:xfrm>
            <a:off x="368080" y="1933799"/>
            <a:ext cx="1924059" cy="369332"/>
          </a:xfrm>
          <a:prstGeom prst="rect">
            <a:avLst/>
          </a:prstGeom>
          <a:noFill/>
        </p:spPr>
        <p:txBody>
          <a:bodyPr wrap="square">
            <a:spAutoFit/>
          </a:bodyPr>
          <a:lstStyle/>
          <a:p>
            <a:r>
              <a:rPr lang="zh-CN" altLang="en-US" dirty="0"/>
              <a:t>强烈推荐：</a:t>
            </a:r>
          </a:p>
        </p:txBody>
      </p:sp>
      <p:sp>
        <p:nvSpPr>
          <p:cNvPr id="57" name="矩形: 圆角 56"/>
          <p:cNvSpPr/>
          <p:nvPr/>
        </p:nvSpPr>
        <p:spPr>
          <a:xfrm>
            <a:off x="392853" y="2405854"/>
            <a:ext cx="1551094" cy="58478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0" dirty="0">
                <a:solidFill>
                  <a:srgbClr val="000000"/>
                </a:solidFill>
                <a:effectLst/>
                <a:latin typeface="Inter"/>
              </a:rPr>
              <a:t>SNN+</a:t>
            </a:r>
            <a:r>
              <a:rPr lang="zh-CN" altLang="en-US" b="1" i="0" dirty="0">
                <a:solidFill>
                  <a:srgbClr val="000000"/>
                </a:solidFill>
                <a:effectLst/>
                <a:latin typeface="Inter"/>
              </a:rPr>
              <a:t>大模型</a:t>
            </a:r>
            <a:endParaRPr lang="zh-CN" altLang="en-US" dirty="0"/>
          </a:p>
        </p:txBody>
      </p:sp>
      <p:sp>
        <p:nvSpPr>
          <p:cNvPr id="58" name="矩形: 圆角 57"/>
          <p:cNvSpPr/>
          <p:nvPr/>
        </p:nvSpPr>
        <p:spPr>
          <a:xfrm>
            <a:off x="2140372" y="2405854"/>
            <a:ext cx="1924058" cy="58478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0" dirty="0">
                <a:solidFill>
                  <a:srgbClr val="000000"/>
                </a:solidFill>
                <a:effectLst/>
                <a:latin typeface="Inter"/>
              </a:rPr>
              <a:t>SNN+</a:t>
            </a:r>
            <a:r>
              <a:rPr lang="zh-CN" altLang="en-US" b="1" i="0" dirty="0">
                <a:solidFill>
                  <a:srgbClr val="000000"/>
                </a:solidFill>
                <a:effectLst/>
                <a:latin typeface="Inter"/>
              </a:rPr>
              <a:t>类脑芯片</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p:sp>
        <p:nvSpPr>
          <p:cNvPr id="4" name="文本框 3"/>
          <p:cNvSpPr txBox="1"/>
          <p:nvPr/>
        </p:nvSpPr>
        <p:spPr>
          <a:xfrm>
            <a:off x="282488" y="1230191"/>
            <a:ext cx="2236510" cy="707886"/>
          </a:xfrm>
          <a:prstGeom prst="rect">
            <a:avLst/>
          </a:prstGeom>
          <a:noFill/>
        </p:spPr>
        <p:txBody>
          <a:bodyPr wrap="none" rtlCol="0">
            <a:spAutoFit/>
          </a:bodyPr>
          <a:lstStyle/>
          <a:p>
            <a:r>
              <a:rPr lang="zh-CN" altLang="en-US" sz="4000" dirty="0">
                <a:latin typeface="钉钉进步体" panose="00020600040101010101" pitchFamily="18" charset="-122"/>
                <a:ea typeface="钉钉进步体" panose="00020600040101010101" pitchFamily="18" charset="-122"/>
              </a:rPr>
              <a:t>参考资料</a:t>
            </a:r>
          </a:p>
        </p:txBody>
      </p:sp>
      <p:sp>
        <p:nvSpPr>
          <p:cNvPr id="26" name="文本框 25"/>
          <p:cNvSpPr txBox="1"/>
          <p:nvPr/>
        </p:nvSpPr>
        <p:spPr>
          <a:xfrm>
            <a:off x="282488" y="2689938"/>
            <a:ext cx="8222827" cy="369332"/>
          </a:xfrm>
          <a:prstGeom prst="rect">
            <a:avLst/>
          </a:prstGeom>
          <a:noFill/>
        </p:spPr>
        <p:txBody>
          <a:bodyPr wrap="square">
            <a:spAutoFit/>
          </a:bodyPr>
          <a:lstStyle/>
          <a:p>
            <a:r>
              <a:rPr lang="zh-CN" altLang="en-US" dirty="0">
                <a:hlinkClick r:id="rId3"/>
              </a:rPr>
              <a:t>一文梳理类脑计算的前世今生 </a:t>
            </a:r>
            <a:r>
              <a:rPr lang="en-US" altLang="zh-CN" dirty="0">
                <a:hlinkClick r:id="rId3"/>
              </a:rPr>
              <a:t>| </a:t>
            </a:r>
            <a:r>
              <a:rPr lang="zh-CN" altLang="en-US" dirty="0">
                <a:hlinkClick r:id="rId3"/>
              </a:rPr>
              <a:t>中科院自动化所研究员李国齐</a:t>
            </a:r>
            <a:endParaRPr lang="zh-CN" altLang="en-US" dirty="0"/>
          </a:p>
        </p:txBody>
      </p:sp>
      <p:sp>
        <p:nvSpPr>
          <p:cNvPr id="7" name="文本框 6"/>
          <p:cNvSpPr txBox="1"/>
          <p:nvPr/>
        </p:nvSpPr>
        <p:spPr>
          <a:xfrm>
            <a:off x="282488" y="2153919"/>
            <a:ext cx="6096000" cy="369332"/>
          </a:xfrm>
          <a:prstGeom prst="rect">
            <a:avLst/>
          </a:prstGeom>
          <a:noFill/>
        </p:spPr>
        <p:txBody>
          <a:bodyPr wrap="square">
            <a:spAutoFit/>
          </a:bodyPr>
          <a:lstStyle/>
          <a:p>
            <a:r>
              <a:rPr lang="zh-CN" altLang="en-US" dirty="0">
                <a:hlinkClick r:id="rId4"/>
              </a:rPr>
              <a:t>生物神经网络基础：从脉冲放电神经元谈起 ｜ 机器之心</a:t>
            </a:r>
            <a:endParaRPr lang="zh-CN" altLang="en-US" dirty="0"/>
          </a:p>
        </p:txBody>
      </p:sp>
      <p:sp>
        <p:nvSpPr>
          <p:cNvPr id="9" name="文本框 8"/>
          <p:cNvSpPr txBox="1"/>
          <p:nvPr/>
        </p:nvSpPr>
        <p:spPr>
          <a:xfrm>
            <a:off x="282488" y="3224525"/>
            <a:ext cx="9672320" cy="369332"/>
          </a:xfrm>
          <a:prstGeom prst="rect">
            <a:avLst/>
          </a:prstGeom>
          <a:noFill/>
        </p:spPr>
        <p:txBody>
          <a:bodyPr wrap="square">
            <a:spAutoFit/>
          </a:bodyPr>
          <a:lstStyle/>
          <a:p>
            <a:r>
              <a:rPr lang="en-US" altLang="zh-CN" dirty="0">
                <a:hlinkClick r:id="rId5"/>
              </a:rPr>
              <a:t>【</a:t>
            </a:r>
            <a:r>
              <a:rPr lang="zh-CN" altLang="en-US" dirty="0">
                <a:hlinkClick r:id="rId5"/>
              </a:rPr>
              <a:t>高中生物选必</a:t>
            </a:r>
            <a:r>
              <a:rPr lang="en-US" altLang="zh-CN" dirty="0">
                <a:hlinkClick r:id="rId5"/>
              </a:rPr>
              <a:t>1】</a:t>
            </a:r>
            <a:r>
              <a:rPr lang="zh-CN" altLang="en-US" dirty="0">
                <a:hlinkClick r:id="rId5"/>
              </a:rPr>
              <a:t>神经调节 膜电位机理及曲线分析 </a:t>
            </a:r>
            <a:r>
              <a:rPr lang="en-US" altLang="zh-CN" dirty="0">
                <a:hlinkClick r:id="rId5"/>
              </a:rPr>
              <a:t>|</a:t>
            </a:r>
            <a:r>
              <a:rPr lang="zh-CN" altLang="en-US" dirty="0">
                <a:hlinkClick r:id="rId5"/>
              </a:rPr>
              <a:t>题型总结</a:t>
            </a:r>
            <a:r>
              <a:rPr lang="en-US" altLang="zh-CN" dirty="0">
                <a:hlinkClick r:id="rId5"/>
              </a:rPr>
              <a:t>_</a:t>
            </a:r>
            <a:r>
              <a:rPr lang="zh-CN" altLang="en-US" dirty="0">
                <a:hlinkClick r:id="rId5"/>
              </a:rPr>
              <a:t>哔哩哔哩</a:t>
            </a:r>
            <a:r>
              <a:rPr lang="en-US" altLang="zh-CN" dirty="0">
                <a:hlinkClick r:id="rId5"/>
              </a:rPr>
              <a:t>_</a:t>
            </a:r>
            <a:r>
              <a:rPr lang="en-US" altLang="zh-CN" dirty="0" err="1">
                <a:hlinkClick r:id="rId5"/>
              </a:rPr>
              <a:t>bilibili</a:t>
            </a:r>
            <a:endParaRPr lang="zh-CN" altLang="en-US" dirty="0"/>
          </a:p>
        </p:txBody>
      </p:sp>
      <p:sp>
        <p:nvSpPr>
          <p:cNvPr id="11" name="文本框 10"/>
          <p:cNvSpPr txBox="1"/>
          <p:nvPr/>
        </p:nvSpPr>
        <p:spPr>
          <a:xfrm>
            <a:off x="282488" y="3806911"/>
            <a:ext cx="10329333" cy="369332"/>
          </a:xfrm>
          <a:prstGeom prst="rect">
            <a:avLst/>
          </a:prstGeom>
          <a:noFill/>
        </p:spPr>
        <p:txBody>
          <a:bodyPr wrap="square">
            <a:spAutoFit/>
          </a:bodyPr>
          <a:lstStyle/>
          <a:p>
            <a:r>
              <a:rPr lang="zh-CN" altLang="en-US" dirty="0">
                <a:hlinkClick r:id="rId6"/>
              </a:rPr>
              <a:t>第一百四十期“光子学公开课”</a:t>
            </a:r>
            <a:r>
              <a:rPr lang="en-US" altLang="zh-CN" dirty="0">
                <a:hlinkClick r:id="rId6"/>
              </a:rPr>
              <a:t>-</a:t>
            </a:r>
            <a:r>
              <a:rPr lang="zh-CN" altLang="en-US" dirty="0">
                <a:hlinkClick r:id="rId6"/>
              </a:rPr>
              <a:t>光神经形态计算与光脉冲神经网络</a:t>
            </a:r>
            <a:r>
              <a:rPr lang="en-US" altLang="zh-CN" dirty="0">
                <a:hlinkClick r:id="rId6"/>
              </a:rPr>
              <a:t>_</a:t>
            </a:r>
            <a:r>
              <a:rPr lang="zh-CN" altLang="en-US" dirty="0">
                <a:hlinkClick r:id="rId6"/>
              </a:rPr>
              <a:t>哔哩哔哩</a:t>
            </a:r>
            <a:r>
              <a:rPr lang="en-US" altLang="zh-CN" dirty="0">
                <a:hlinkClick r:id="rId6"/>
              </a:rPr>
              <a:t>_</a:t>
            </a:r>
            <a:r>
              <a:rPr lang="en-US" altLang="zh-CN" dirty="0" err="1">
                <a:hlinkClick r:id="rId6"/>
              </a:rPr>
              <a:t>bilibili</a:t>
            </a:r>
            <a:endParaRPr lang="zh-CN" altLang="en-US" dirty="0"/>
          </a:p>
        </p:txBody>
      </p:sp>
      <p:sp>
        <p:nvSpPr>
          <p:cNvPr id="10" name="文本框 9"/>
          <p:cNvSpPr txBox="1"/>
          <p:nvPr/>
        </p:nvSpPr>
        <p:spPr>
          <a:xfrm>
            <a:off x="4834169" y="153231"/>
            <a:ext cx="2279791" cy="707886"/>
          </a:xfrm>
          <a:prstGeom prst="rect">
            <a:avLst/>
          </a:prstGeom>
          <a:noFill/>
        </p:spPr>
        <p:txBody>
          <a:bodyPr wrap="none" rtlCol="0">
            <a:spAutoFit/>
          </a:bodyPr>
          <a:lstStyle/>
          <a:p>
            <a:r>
              <a:rPr lang="zh-CN" altLang="en-US" sz="4000" dirty="0">
                <a:latin typeface="钉钉进步体" panose="00020600040101010101" pitchFamily="18" charset="-122"/>
                <a:ea typeface="钉钉进步体" panose="00020600040101010101" pitchFamily="18" charset="-122"/>
              </a:rPr>
              <a:t>浅谈</a:t>
            </a:r>
            <a:r>
              <a:rPr lang="en-US" altLang="zh-CN" sz="4000" dirty="0">
                <a:latin typeface="钉钉进步体" panose="00020600040101010101" pitchFamily="18" charset="-122"/>
                <a:ea typeface="钉钉进步体" panose="00020600040101010101" pitchFamily="18" charset="-122"/>
              </a:rPr>
              <a:t>SNN</a:t>
            </a:r>
            <a:endParaRPr lang="zh-CN" altLang="en-US" sz="4000" dirty="0">
              <a:latin typeface="钉钉进步体" panose="00020600040101010101" pitchFamily="18" charset="-122"/>
              <a:ea typeface="钉钉进步体" panose="00020600040101010101" pitchFamily="18" charset="-122"/>
            </a:endParaRPr>
          </a:p>
        </p:txBody>
      </p:sp>
      <p:sp>
        <p:nvSpPr>
          <p:cNvPr id="12" name="文本框 11"/>
          <p:cNvSpPr txBox="1"/>
          <p:nvPr/>
        </p:nvSpPr>
        <p:spPr>
          <a:xfrm>
            <a:off x="282488" y="4395592"/>
            <a:ext cx="6096000" cy="369332"/>
          </a:xfrm>
          <a:prstGeom prst="rect">
            <a:avLst/>
          </a:prstGeom>
          <a:noFill/>
        </p:spPr>
        <p:txBody>
          <a:bodyPr wrap="square">
            <a:spAutoFit/>
          </a:bodyPr>
          <a:lstStyle/>
          <a:p>
            <a:r>
              <a:rPr lang="zh-CN" altLang="en-US" dirty="0">
                <a:hlinkClick r:id="rId7"/>
              </a:rPr>
              <a:t>神经科学最重要的模型之一：</a:t>
            </a:r>
            <a:r>
              <a:rPr lang="en-US" altLang="zh-CN" dirty="0">
                <a:hlinkClick r:id="rId7"/>
              </a:rPr>
              <a:t>Hodgkin-Huxley</a:t>
            </a:r>
            <a:r>
              <a:rPr lang="zh-CN" altLang="en-US" dirty="0">
                <a:hlinkClick r:id="rId7"/>
              </a:rPr>
              <a:t>方程 </a:t>
            </a:r>
            <a:r>
              <a:rPr lang="en-US" altLang="zh-CN" dirty="0">
                <a:hlinkClick r:id="rId7"/>
              </a:rPr>
              <a:t>- </a:t>
            </a:r>
            <a:r>
              <a:rPr lang="zh-CN" altLang="en-US" dirty="0">
                <a:hlinkClick r:id="rId7"/>
              </a:rPr>
              <a:t>知乎</a:t>
            </a:r>
            <a:endParaRPr lang="zh-CN" altLang="en-US" dirty="0"/>
          </a:p>
        </p:txBody>
      </p:sp>
      <p:sp>
        <p:nvSpPr>
          <p:cNvPr id="13" name="文本框 12"/>
          <p:cNvSpPr txBox="1"/>
          <p:nvPr/>
        </p:nvSpPr>
        <p:spPr>
          <a:xfrm>
            <a:off x="282488" y="4984273"/>
            <a:ext cx="11015432" cy="369332"/>
          </a:xfrm>
          <a:prstGeom prst="rect">
            <a:avLst/>
          </a:prstGeom>
          <a:noFill/>
        </p:spPr>
        <p:txBody>
          <a:bodyPr wrap="square">
            <a:spAutoFit/>
          </a:bodyPr>
          <a:lstStyle/>
          <a:p>
            <a:r>
              <a:rPr lang="zh-CN" altLang="en-US" dirty="0">
                <a:hlinkClick r:id="rId8"/>
              </a:rPr>
              <a:t>中科院李国齐老师：原生类脑脉冲通用智能大模型｜</a:t>
            </a:r>
            <a:r>
              <a:rPr lang="en-US" altLang="zh-CN" dirty="0" err="1">
                <a:hlinkClick r:id="rId8"/>
              </a:rPr>
              <a:t>NeurIPS</a:t>
            </a:r>
            <a:r>
              <a:rPr lang="en-US" altLang="zh-CN" dirty="0">
                <a:hlinkClick r:id="rId8"/>
              </a:rPr>
              <a:t> 2024</a:t>
            </a:r>
            <a:r>
              <a:rPr lang="zh-CN" altLang="en-US" dirty="0">
                <a:hlinkClick r:id="rId8"/>
              </a:rPr>
              <a:t>预讲会特邀报告</a:t>
            </a:r>
            <a:r>
              <a:rPr lang="en-US" altLang="zh-CN" dirty="0">
                <a:hlinkClick r:id="rId8"/>
              </a:rPr>
              <a:t>_</a:t>
            </a:r>
            <a:r>
              <a:rPr lang="zh-CN" altLang="en-US" dirty="0">
                <a:hlinkClick r:id="rId8"/>
              </a:rPr>
              <a:t>哔哩哔哩</a:t>
            </a:r>
            <a:r>
              <a:rPr lang="en-US" altLang="zh-CN" dirty="0">
                <a:hlinkClick r:id="rId8"/>
              </a:rPr>
              <a:t>_</a:t>
            </a:r>
            <a:r>
              <a:rPr lang="en-US" altLang="zh-CN" dirty="0" err="1">
                <a:hlinkClick r:id="rId8"/>
              </a:rPr>
              <a:t>bilibili</a:t>
            </a:r>
            <a:endParaRPr lang="zh-CN" altLang="en-US" dirty="0"/>
          </a:p>
        </p:txBody>
      </p:sp>
      <p:sp>
        <p:nvSpPr>
          <p:cNvPr id="14" name="文本框 13"/>
          <p:cNvSpPr txBox="1"/>
          <p:nvPr/>
        </p:nvSpPr>
        <p:spPr>
          <a:xfrm>
            <a:off x="282488" y="5572954"/>
            <a:ext cx="10656445" cy="369332"/>
          </a:xfrm>
          <a:prstGeom prst="rect">
            <a:avLst/>
          </a:prstGeom>
          <a:noFill/>
        </p:spPr>
        <p:txBody>
          <a:bodyPr wrap="square">
            <a:spAutoFit/>
          </a:bodyPr>
          <a:lstStyle/>
          <a:p>
            <a:r>
              <a:rPr lang="zh-CN" altLang="en-US" b="0" i="0" dirty="0">
                <a:solidFill>
                  <a:srgbClr val="666666"/>
                </a:solidFill>
                <a:effectLst/>
                <a:latin typeface="微软雅黑" panose="020B0503020204020204" pitchFamily="34" charset="-122"/>
                <a:ea typeface="微软雅黑" panose="020B0503020204020204" pitchFamily="34" charset="-122"/>
              </a:rPr>
              <a:t>刘浩</a:t>
            </a:r>
            <a:r>
              <a:rPr lang="en-US" altLang="zh-CN" b="0" i="0" dirty="0">
                <a:solidFill>
                  <a:srgbClr val="666666"/>
                </a:solidFill>
                <a:effectLst/>
                <a:latin typeface="微软雅黑" panose="020B0503020204020204" pitchFamily="34" charset="-122"/>
                <a:ea typeface="微软雅黑" panose="020B0503020204020204" pitchFamily="34" charset="-122"/>
              </a:rPr>
              <a:t>,</a:t>
            </a:r>
            <a:r>
              <a:rPr lang="zh-CN" altLang="en-US" b="0" i="0" dirty="0">
                <a:solidFill>
                  <a:srgbClr val="666666"/>
                </a:solidFill>
                <a:effectLst/>
                <a:latin typeface="微软雅黑" panose="020B0503020204020204" pitchFamily="34" charset="-122"/>
                <a:ea typeface="微软雅黑" panose="020B0503020204020204" pitchFamily="34" charset="-122"/>
              </a:rPr>
              <a:t>柴洪峰</a:t>
            </a:r>
            <a:r>
              <a:rPr lang="en-US" altLang="zh-CN" b="0" i="0" dirty="0">
                <a:solidFill>
                  <a:srgbClr val="666666"/>
                </a:solidFill>
                <a:effectLst/>
                <a:latin typeface="微软雅黑" panose="020B0503020204020204" pitchFamily="34" charset="-122"/>
                <a:ea typeface="微软雅黑" panose="020B0503020204020204" pitchFamily="34" charset="-122"/>
              </a:rPr>
              <a:t>,</a:t>
            </a:r>
            <a:r>
              <a:rPr lang="zh-CN" altLang="en-US" b="0" i="0" dirty="0">
                <a:solidFill>
                  <a:srgbClr val="666666"/>
                </a:solidFill>
                <a:effectLst/>
                <a:latin typeface="微软雅黑" panose="020B0503020204020204" pitchFamily="34" charset="-122"/>
                <a:ea typeface="微软雅黑" panose="020B0503020204020204" pitchFamily="34" charset="-122"/>
              </a:rPr>
              <a:t>孙权</a:t>
            </a:r>
            <a:r>
              <a:rPr lang="en-US" altLang="zh-CN" b="0" i="0" dirty="0">
                <a:solidFill>
                  <a:srgbClr val="666666"/>
                </a:solidFill>
                <a:effectLst/>
                <a:latin typeface="微软雅黑" panose="020B0503020204020204" pitchFamily="34" charset="-122"/>
                <a:ea typeface="微软雅黑" panose="020B0503020204020204" pitchFamily="34" charset="-122"/>
              </a:rPr>
              <a:t>,</a:t>
            </a:r>
            <a:r>
              <a:rPr lang="zh-CN" altLang="en-US" b="0" i="0" dirty="0">
                <a:solidFill>
                  <a:srgbClr val="666666"/>
                </a:solidFill>
                <a:effectLst/>
                <a:latin typeface="微软雅黑" panose="020B0503020204020204" pitchFamily="34" charset="-122"/>
                <a:ea typeface="微软雅黑" panose="020B0503020204020204" pitchFamily="34" charset="-122"/>
              </a:rPr>
              <a:t>等</a:t>
            </a:r>
            <a:r>
              <a:rPr lang="en-US" altLang="zh-CN" b="0" i="0" dirty="0">
                <a:solidFill>
                  <a:srgbClr val="666666"/>
                </a:solidFill>
                <a:effectLst/>
                <a:latin typeface="微软雅黑" panose="020B0503020204020204" pitchFamily="34" charset="-122"/>
                <a:ea typeface="微软雅黑" panose="020B0503020204020204" pitchFamily="34" charset="-122"/>
              </a:rPr>
              <a:t>.</a:t>
            </a:r>
            <a:r>
              <a:rPr lang="zh-CN" altLang="en-US" b="0" i="0" dirty="0">
                <a:solidFill>
                  <a:srgbClr val="666666"/>
                </a:solidFill>
                <a:effectLst/>
                <a:latin typeface="微软雅黑" panose="020B0503020204020204" pitchFamily="34" charset="-122"/>
                <a:ea typeface="微软雅黑" panose="020B0503020204020204" pitchFamily="34" charset="-122"/>
              </a:rPr>
              <a:t>脉冲神经网络研究现状与应用进展</a:t>
            </a:r>
            <a:r>
              <a:rPr lang="en-US" altLang="zh-CN" b="0" i="0" dirty="0">
                <a:solidFill>
                  <a:srgbClr val="666666"/>
                </a:solidFill>
                <a:effectLst/>
                <a:latin typeface="微软雅黑" panose="020B0503020204020204" pitchFamily="34" charset="-122"/>
                <a:ea typeface="微软雅黑" panose="020B0503020204020204" pitchFamily="34" charset="-122"/>
              </a:rPr>
              <a:t>[J].</a:t>
            </a:r>
            <a:r>
              <a:rPr lang="zh-CN" altLang="en-US" b="0" i="0" dirty="0">
                <a:solidFill>
                  <a:srgbClr val="666666"/>
                </a:solidFill>
                <a:effectLst/>
                <a:latin typeface="微软雅黑" panose="020B0503020204020204" pitchFamily="34" charset="-122"/>
                <a:ea typeface="微软雅黑" panose="020B0503020204020204" pitchFamily="34" charset="-122"/>
              </a:rPr>
              <a:t>中国工程科学</a:t>
            </a:r>
            <a:r>
              <a:rPr lang="en-US" altLang="zh-CN" b="0" i="0" dirty="0">
                <a:solidFill>
                  <a:srgbClr val="666666"/>
                </a:solidFill>
                <a:effectLst/>
                <a:latin typeface="微软雅黑" panose="020B0503020204020204" pitchFamily="34" charset="-122"/>
                <a:ea typeface="微软雅黑" panose="020B0503020204020204" pitchFamily="34" charset="-122"/>
              </a:rPr>
              <a:t>,2023,25(06):61-79.</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p:sp>
        <p:nvSpPr>
          <p:cNvPr id="4" name="文本框 3"/>
          <p:cNvSpPr txBox="1"/>
          <p:nvPr/>
        </p:nvSpPr>
        <p:spPr>
          <a:xfrm>
            <a:off x="305638" y="1115313"/>
            <a:ext cx="8392041" cy="707886"/>
          </a:xfrm>
          <a:prstGeom prst="rect">
            <a:avLst/>
          </a:prstGeom>
          <a:noFill/>
        </p:spPr>
        <p:txBody>
          <a:bodyPr wrap="none" rtlCol="0">
            <a:spAutoFit/>
          </a:bodyPr>
          <a:lstStyle/>
          <a:p>
            <a:r>
              <a:rPr lang="zh-CN" altLang="en-US" sz="4000" dirty="0">
                <a:latin typeface="钉钉进步体" panose="00020600040101010101" pitchFamily="18" charset="-122"/>
                <a:ea typeface="钉钉进步体" panose="00020600040101010101" pitchFamily="18" charset="-122"/>
              </a:rPr>
              <a:t>从仿生谈起，生物给人类带来的启发</a:t>
            </a:r>
          </a:p>
        </p:txBody>
      </p:sp>
      <p:graphicFrame>
        <p:nvGraphicFramePr>
          <p:cNvPr id="2" name="表格 2"/>
          <p:cNvGraphicFramePr>
            <a:graphicFrameLocks noGrp="1"/>
          </p:cNvGraphicFramePr>
          <p:nvPr/>
        </p:nvGraphicFramePr>
        <p:xfrm>
          <a:off x="384564" y="1898473"/>
          <a:ext cx="4463151" cy="2057405"/>
        </p:xfrm>
        <a:graphic>
          <a:graphicData uri="http://schemas.openxmlformats.org/drawingml/2006/table">
            <a:tbl>
              <a:tblPr firstRow="1" bandRow="1">
                <a:tableStyleId>{93296810-A885-4BE3-A3E7-6D5BEEA58F35}</a:tableStyleId>
              </a:tblPr>
              <a:tblGrid>
                <a:gridCol w="1496747">
                  <a:extLst>
                    <a:ext uri="{9D8B030D-6E8A-4147-A177-3AD203B41FA5}">
                      <a16:colId xmlns:a16="http://schemas.microsoft.com/office/drawing/2014/main" val="20000"/>
                    </a:ext>
                  </a:extLst>
                </a:gridCol>
                <a:gridCol w="1550777">
                  <a:extLst>
                    <a:ext uri="{9D8B030D-6E8A-4147-A177-3AD203B41FA5}">
                      <a16:colId xmlns:a16="http://schemas.microsoft.com/office/drawing/2014/main" val="20001"/>
                    </a:ext>
                  </a:extLst>
                </a:gridCol>
                <a:gridCol w="1415627">
                  <a:extLst>
                    <a:ext uri="{9D8B030D-6E8A-4147-A177-3AD203B41FA5}">
                      <a16:colId xmlns:a16="http://schemas.microsoft.com/office/drawing/2014/main" val="20002"/>
                    </a:ext>
                  </a:extLst>
                </a:gridCol>
              </a:tblGrid>
              <a:tr h="411481">
                <a:tc>
                  <a:txBody>
                    <a:bodyPr/>
                    <a:lstStyle/>
                    <a:p>
                      <a:pPr algn="ctr"/>
                      <a:r>
                        <a:rPr lang="zh-CN" altLang="en-US" dirty="0"/>
                        <a:t>生物</a:t>
                      </a:r>
                    </a:p>
                  </a:txBody>
                  <a:tcPr/>
                </a:tc>
                <a:tc>
                  <a:txBody>
                    <a:bodyPr/>
                    <a:lstStyle/>
                    <a:p>
                      <a:pPr algn="ctr"/>
                      <a:r>
                        <a:rPr lang="zh-CN" altLang="en-US" dirty="0"/>
                        <a:t>部位</a:t>
                      </a:r>
                    </a:p>
                  </a:txBody>
                  <a:tcPr/>
                </a:tc>
                <a:tc>
                  <a:txBody>
                    <a:bodyPr/>
                    <a:lstStyle/>
                    <a:p>
                      <a:pPr algn="ctr"/>
                      <a:r>
                        <a:rPr lang="zh-CN" altLang="en-US" dirty="0"/>
                        <a:t>发明</a:t>
                      </a:r>
                    </a:p>
                  </a:txBody>
                  <a:tcPr/>
                </a:tc>
                <a:extLst>
                  <a:ext uri="{0D108BD9-81ED-4DB2-BD59-A6C34878D82A}">
                    <a16:rowId xmlns:a16="http://schemas.microsoft.com/office/drawing/2014/main" val="10000"/>
                  </a:ext>
                </a:extLst>
              </a:tr>
              <a:tr h="411481">
                <a:tc>
                  <a:txBody>
                    <a:bodyPr/>
                    <a:lstStyle/>
                    <a:p>
                      <a:pPr algn="ctr"/>
                      <a:r>
                        <a:rPr lang="zh-CN" altLang="en-US" dirty="0"/>
                        <a:t>蝙蝠</a:t>
                      </a:r>
                    </a:p>
                  </a:txBody>
                  <a:tcPr/>
                </a:tc>
                <a:tc>
                  <a:txBody>
                    <a:bodyPr/>
                    <a:lstStyle/>
                    <a:p>
                      <a:pPr algn="ctr"/>
                      <a:r>
                        <a:rPr lang="zh-CN" altLang="en-US" dirty="0"/>
                        <a:t>嘴、耳</a:t>
                      </a:r>
                    </a:p>
                  </a:txBody>
                  <a:tcPr/>
                </a:tc>
                <a:tc>
                  <a:txBody>
                    <a:bodyPr/>
                    <a:lstStyle/>
                    <a:p>
                      <a:pPr algn="ctr"/>
                      <a:r>
                        <a:rPr lang="zh-CN" altLang="en-US" dirty="0"/>
                        <a:t>雷达</a:t>
                      </a:r>
                    </a:p>
                  </a:txBody>
                  <a:tcPr/>
                </a:tc>
                <a:extLst>
                  <a:ext uri="{0D108BD9-81ED-4DB2-BD59-A6C34878D82A}">
                    <a16:rowId xmlns:a16="http://schemas.microsoft.com/office/drawing/2014/main" val="10001"/>
                  </a:ext>
                </a:extLst>
              </a:tr>
              <a:tr h="411481">
                <a:tc>
                  <a:txBody>
                    <a:bodyPr/>
                    <a:lstStyle/>
                    <a:p>
                      <a:pPr algn="ctr"/>
                      <a:r>
                        <a:rPr lang="zh-CN" altLang="en-US" dirty="0"/>
                        <a:t>鸡</a:t>
                      </a:r>
                    </a:p>
                  </a:txBody>
                  <a:tcPr/>
                </a:tc>
                <a:tc>
                  <a:txBody>
                    <a:bodyPr/>
                    <a:lstStyle/>
                    <a:p>
                      <a:pPr algn="ctr"/>
                      <a:r>
                        <a:rPr lang="zh-CN" altLang="en-US" dirty="0"/>
                        <a:t>头</a:t>
                      </a:r>
                    </a:p>
                  </a:txBody>
                  <a:tcPr/>
                </a:tc>
                <a:tc>
                  <a:txBody>
                    <a:bodyPr/>
                    <a:lstStyle/>
                    <a:p>
                      <a:pPr algn="ctr"/>
                      <a:r>
                        <a:rPr lang="zh-CN" altLang="en-US" dirty="0"/>
                        <a:t>云台</a:t>
                      </a:r>
                    </a:p>
                  </a:txBody>
                  <a:tcPr/>
                </a:tc>
                <a:extLst>
                  <a:ext uri="{0D108BD9-81ED-4DB2-BD59-A6C34878D82A}">
                    <a16:rowId xmlns:a16="http://schemas.microsoft.com/office/drawing/2014/main" val="10002"/>
                  </a:ext>
                </a:extLst>
              </a:tr>
              <a:tr h="411481">
                <a:tc>
                  <a:txBody>
                    <a:bodyPr/>
                    <a:lstStyle/>
                    <a:p>
                      <a:pPr algn="ctr"/>
                      <a:r>
                        <a:rPr lang="zh-CN" altLang="en-US" dirty="0"/>
                        <a:t>鸟</a:t>
                      </a:r>
                    </a:p>
                  </a:txBody>
                  <a:tcPr/>
                </a:tc>
                <a:tc>
                  <a:txBody>
                    <a:bodyPr/>
                    <a:lstStyle/>
                    <a:p>
                      <a:pPr algn="ctr"/>
                      <a:r>
                        <a:rPr lang="zh-CN" altLang="en-US" dirty="0"/>
                        <a:t>翅膀</a:t>
                      </a:r>
                    </a:p>
                  </a:txBody>
                  <a:tcPr/>
                </a:tc>
                <a:tc>
                  <a:txBody>
                    <a:bodyPr/>
                    <a:lstStyle/>
                    <a:p>
                      <a:pPr algn="ctr"/>
                      <a:r>
                        <a:rPr lang="zh-CN" altLang="en-US" dirty="0"/>
                        <a:t>飞机</a:t>
                      </a:r>
                    </a:p>
                  </a:txBody>
                  <a:tcPr/>
                </a:tc>
                <a:extLst>
                  <a:ext uri="{0D108BD9-81ED-4DB2-BD59-A6C34878D82A}">
                    <a16:rowId xmlns:a16="http://schemas.microsoft.com/office/drawing/2014/main" val="10003"/>
                  </a:ext>
                </a:extLst>
              </a:tr>
              <a:tr h="411481">
                <a:tc>
                  <a:txBody>
                    <a:bodyPr/>
                    <a:lstStyle/>
                    <a:p>
                      <a:pPr algn="ctr"/>
                      <a:r>
                        <a:rPr lang="zh-CN" altLang="en-US" dirty="0"/>
                        <a:t>人</a:t>
                      </a:r>
                    </a:p>
                  </a:txBody>
                  <a:tcPr/>
                </a:tc>
                <a:tc>
                  <a:txBody>
                    <a:bodyPr/>
                    <a:lstStyle/>
                    <a:p>
                      <a:pPr algn="ctr"/>
                      <a:r>
                        <a:rPr lang="zh-CN" altLang="en-US" dirty="0"/>
                        <a:t>？</a:t>
                      </a:r>
                      <a:r>
                        <a:rPr lang="zh-CN" altLang="en-US" sz="1800" dirty="0">
                          <a:latin typeface="钉钉进步体" panose="00020600040101010101" pitchFamily="18" charset="-122"/>
                          <a:ea typeface="钉钉进步体" panose="00020600040101010101" pitchFamily="18" charset="-122"/>
                        </a:rPr>
                        <a:t>🤔</a:t>
                      </a:r>
                      <a:endParaRPr lang="zh-CN" altLang="en-US" dirty="0"/>
                    </a:p>
                  </a:txBody>
                  <a:tcPr/>
                </a:tc>
                <a:tc>
                  <a:txBody>
                    <a:bodyPr/>
                    <a:lstStyle/>
                    <a:p>
                      <a:pPr algn="ctr"/>
                      <a:r>
                        <a:rPr lang="zh-CN" altLang="en-US" dirty="0"/>
                        <a:t>？</a:t>
                      </a:r>
                      <a:r>
                        <a:rPr lang="zh-CN" altLang="en-US" sz="1800" dirty="0">
                          <a:latin typeface="钉钉进步体" panose="00020600040101010101" pitchFamily="18" charset="-122"/>
                          <a:ea typeface="钉钉进步体" panose="00020600040101010101" pitchFamily="18" charset="-122"/>
                        </a:rPr>
                        <a:t>🤔</a:t>
                      </a:r>
                      <a:endParaRPr lang="zh-CN" altLang="en-US" dirty="0"/>
                    </a:p>
                  </a:txBody>
                  <a:tcPr/>
                </a:tc>
                <a:extLst>
                  <a:ext uri="{0D108BD9-81ED-4DB2-BD59-A6C34878D82A}">
                    <a16:rowId xmlns:a16="http://schemas.microsoft.com/office/drawing/2014/main" val="10004"/>
                  </a:ext>
                </a:extLst>
              </a:tr>
            </a:tbl>
          </a:graphicData>
        </a:graphic>
      </p:graphicFrame>
      <p:sp>
        <p:nvSpPr>
          <p:cNvPr id="30" name="文本框 29"/>
          <p:cNvSpPr txBox="1"/>
          <p:nvPr/>
        </p:nvSpPr>
        <p:spPr>
          <a:xfrm>
            <a:off x="5109007" y="1823199"/>
            <a:ext cx="7204436" cy="369332"/>
          </a:xfrm>
          <a:prstGeom prst="rect">
            <a:avLst/>
          </a:prstGeom>
          <a:noFill/>
        </p:spPr>
        <p:txBody>
          <a:bodyPr wrap="square">
            <a:spAutoFit/>
          </a:bodyPr>
          <a:lstStyle/>
          <a:p>
            <a:pPr algn="l"/>
            <a:r>
              <a:rPr lang="zh-CN" altLang="en-US" dirty="0">
                <a:solidFill>
                  <a:srgbClr val="18191C"/>
                </a:solidFill>
                <a:latin typeface="PingFang SC"/>
              </a:rPr>
              <a:t>那么人类有没有什么是值得借鉴的？</a:t>
            </a:r>
            <a:r>
              <a:rPr lang="zh-CN" altLang="en-US" b="0" i="0" dirty="0">
                <a:solidFill>
                  <a:srgbClr val="18191C"/>
                </a:solidFill>
                <a:effectLst/>
                <a:latin typeface="PingFang SC"/>
              </a:rPr>
              <a:t>欸☝️🤓</a:t>
            </a:r>
          </a:p>
        </p:txBody>
      </p:sp>
      <p:pic>
        <p:nvPicPr>
          <p:cNvPr id="7" name="图片 6"/>
          <p:cNvPicPr>
            <a:picLocks noChangeAspect="1"/>
          </p:cNvPicPr>
          <p:nvPr/>
        </p:nvPicPr>
        <p:blipFill>
          <a:blip r:embed="rId3"/>
          <a:stretch>
            <a:fillRect/>
          </a:stretch>
        </p:blipFill>
        <p:spPr>
          <a:xfrm>
            <a:off x="437040" y="4184207"/>
            <a:ext cx="5718357" cy="1699370"/>
          </a:xfrm>
          <a:prstGeom prst="rect">
            <a:avLst/>
          </a:prstGeom>
        </p:spPr>
      </p:pic>
      <p:sp>
        <p:nvSpPr>
          <p:cNvPr id="12" name="矩形: 圆角 11"/>
          <p:cNvSpPr/>
          <p:nvPr/>
        </p:nvSpPr>
        <p:spPr>
          <a:xfrm>
            <a:off x="437040" y="5981566"/>
            <a:ext cx="5789628" cy="75956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26607" y="6036893"/>
            <a:ext cx="6587353" cy="338554"/>
          </a:xfrm>
          <a:prstGeom prst="rect">
            <a:avLst/>
          </a:prstGeom>
          <a:noFill/>
        </p:spPr>
        <p:txBody>
          <a:bodyPr wrap="square">
            <a:spAutoFit/>
          </a:bodyPr>
          <a:lstStyle/>
          <a:p>
            <a:r>
              <a:rPr lang="zh-CN" altLang="en-US" sz="1600" b="1" i="0" dirty="0">
                <a:solidFill>
                  <a:srgbClr val="000000"/>
                </a:solidFill>
                <a:effectLst/>
                <a:latin typeface="Inter"/>
              </a:rPr>
              <a:t>神经元</a:t>
            </a:r>
            <a:r>
              <a:rPr lang="en-US" altLang="zh-CN" sz="1600" i="0" dirty="0">
                <a:solidFill>
                  <a:srgbClr val="000000"/>
                </a:solidFill>
                <a:effectLst/>
                <a:latin typeface="Inter"/>
              </a:rPr>
              <a:t>:</a:t>
            </a:r>
            <a:r>
              <a:rPr lang="zh-CN" altLang="en-US" sz="1600" i="0" dirty="0">
                <a:solidFill>
                  <a:srgbClr val="000000"/>
                </a:solidFill>
                <a:effectLst/>
                <a:latin typeface="Inter"/>
              </a:rPr>
              <a:t>大脑的基本功能单位，人脑中大约有</a:t>
            </a:r>
            <a:r>
              <a:rPr lang="en-US" altLang="zh-CN" sz="1600" i="0" dirty="0">
                <a:solidFill>
                  <a:srgbClr val="000000"/>
                </a:solidFill>
                <a:effectLst/>
                <a:latin typeface="Inter"/>
              </a:rPr>
              <a:t>860</a:t>
            </a:r>
            <a:r>
              <a:rPr lang="zh-CN" altLang="en-US" sz="1600" i="0" dirty="0">
                <a:solidFill>
                  <a:srgbClr val="000000"/>
                </a:solidFill>
                <a:effectLst/>
                <a:latin typeface="Inter"/>
              </a:rPr>
              <a:t>亿个神经元</a:t>
            </a:r>
            <a:endParaRPr lang="zh-CN" altLang="en-US" sz="1600" dirty="0"/>
          </a:p>
        </p:txBody>
      </p:sp>
      <p:sp>
        <p:nvSpPr>
          <p:cNvPr id="17" name="文本框 16"/>
          <p:cNvSpPr txBox="1"/>
          <p:nvPr/>
        </p:nvSpPr>
        <p:spPr>
          <a:xfrm>
            <a:off x="526607" y="6361348"/>
            <a:ext cx="5922238" cy="338554"/>
          </a:xfrm>
          <a:prstGeom prst="rect">
            <a:avLst/>
          </a:prstGeom>
          <a:noFill/>
        </p:spPr>
        <p:txBody>
          <a:bodyPr wrap="square">
            <a:spAutoFit/>
          </a:bodyPr>
          <a:lstStyle/>
          <a:p>
            <a:r>
              <a:rPr lang="zh-CN" altLang="en-US" sz="1600" b="1" i="0" dirty="0">
                <a:solidFill>
                  <a:srgbClr val="000000"/>
                </a:solidFill>
                <a:effectLst/>
                <a:latin typeface="Inter"/>
              </a:rPr>
              <a:t>突触</a:t>
            </a:r>
            <a:r>
              <a:rPr lang="en-US" altLang="zh-CN" sz="1600" i="0" dirty="0">
                <a:solidFill>
                  <a:srgbClr val="000000"/>
                </a:solidFill>
                <a:effectLst/>
                <a:latin typeface="Inter"/>
              </a:rPr>
              <a:t>:</a:t>
            </a:r>
            <a:r>
              <a:rPr lang="zh-CN" altLang="en-US" sz="1600" i="0" dirty="0">
                <a:solidFill>
                  <a:srgbClr val="000000"/>
                </a:solidFill>
                <a:effectLst/>
                <a:latin typeface="Inter"/>
              </a:rPr>
              <a:t>神经元之间的连接桥梁，</a:t>
            </a:r>
            <a:r>
              <a:rPr lang="zh-CN" altLang="en-US" sz="1600" dirty="0"/>
              <a:t>总突触数量大概在</a:t>
            </a:r>
            <a:r>
              <a:rPr lang="en-US" altLang="zh-CN" sz="1600" dirty="0"/>
              <a:t>100</a:t>
            </a:r>
            <a:r>
              <a:rPr lang="zh-CN" altLang="en-US" sz="1600" dirty="0"/>
              <a:t>万亿个</a:t>
            </a:r>
          </a:p>
        </p:txBody>
      </p:sp>
      <p:pic>
        <p:nvPicPr>
          <p:cNvPr id="11" name="图片 10"/>
          <p:cNvPicPr>
            <a:picLocks noChangeAspect="1"/>
          </p:cNvPicPr>
          <p:nvPr/>
        </p:nvPicPr>
        <p:blipFill>
          <a:blip r:embed="rId4"/>
          <a:stretch>
            <a:fillRect/>
          </a:stretch>
        </p:blipFill>
        <p:spPr>
          <a:xfrm>
            <a:off x="5217380" y="2273036"/>
            <a:ext cx="4210983" cy="1769018"/>
          </a:xfrm>
          <a:prstGeom prst="rect">
            <a:avLst/>
          </a:prstGeom>
        </p:spPr>
      </p:pic>
      <p:sp>
        <p:nvSpPr>
          <p:cNvPr id="19" name="矩形: 圆角 18"/>
          <p:cNvSpPr/>
          <p:nvPr/>
        </p:nvSpPr>
        <p:spPr>
          <a:xfrm>
            <a:off x="9689655" y="2301424"/>
            <a:ext cx="1891752" cy="44920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算力高</a:t>
            </a:r>
          </a:p>
        </p:txBody>
      </p:sp>
      <p:sp>
        <p:nvSpPr>
          <p:cNvPr id="20" name="矩形: 圆角 19"/>
          <p:cNvSpPr/>
          <p:nvPr/>
        </p:nvSpPr>
        <p:spPr>
          <a:xfrm>
            <a:off x="9689655" y="2892785"/>
            <a:ext cx="1891752" cy="44920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功耗低</a:t>
            </a:r>
          </a:p>
        </p:txBody>
      </p:sp>
      <p:sp>
        <p:nvSpPr>
          <p:cNvPr id="21" name="矩形: 圆角 20"/>
          <p:cNvSpPr/>
          <p:nvPr/>
        </p:nvSpPr>
        <p:spPr>
          <a:xfrm>
            <a:off x="9689655" y="3484146"/>
            <a:ext cx="1891752" cy="44920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学习快</a:t>
            </a:r>
          </a:p>
        </p:txBody>
      </p:sp>
      <p:sp>
        <p:nvSpPr>
          <p:cNvPr id="23" name="文本框 22"/>
          <p:cNvSpPr txBox="1"/>
          <p:nvPr/>
        </p:nvSpPr>
        <p:spPr>
          <a:xfrm>
            <a:off x="6244297" y="4199546"/>
            <a:ext cx="5242562" cy="369332"/>
          </a:xfrm>
          <a:prstGeom prst="rect">
            <a:avLst/>
          </a:prstGeom>
          <a:noFill/>
        </p:spPr>
        <p:txBody>
          <a:bodyPr wrap="square">
            <a:spAutoFit/>
          </a:bodyPr>
          <a:lstStyle/>
          <a:p>
            <a:r>
              <a:rPr lang="zh-CN" altLang="en-US" dirty="0">
                <a:latin typeface="Inter"/>
              </a:rPr>
              <a:t>神经元是如何传递信息的？</a:t>
            </a:r>
            <a:endParaRPr lang="zh-CN" altLang="en-US" dirty="0"/>
          </a:p>
        </p:txBody>
      </p:sp>
      <p:pic>
        <p:nvPicPr>
          <p:cNvPr id="18" name="图片 17"/>
          <p:cNvPicPr>
            <a:picLocks noChangeAspect="1"/>
          </p:cNvPicPr>
          <p:nvPr/>
        </p:nvPicPr>
        <p:blipFill>
          <a:blip r:embed="rId5"/>
          <a:stretch>
            <a:fillRect/>
          </a:stretch>
        </p:blipFill>
        <p:spPr>
          <a:xfrm>
            <a:off x="6377573" y="4647580"/>
            <a:ext cx="5203834" cy="1863019"/>
          </a:xfrm>
          <a:prstGeom prst="rect">
            <a:avLst/>
          </a:prstGeom>
        </p:spPr>
      </p:pic>
      <p:sp>
        <p:nvSpPr>
          <p:cNvPr id="22" name="文本框 21"/>
          <p:cNvSpPr txBox="1"/>
          <p:nvPr/>
        </p:nvSpPr>
        <p:spPr>
          <a:xfrm>
            <a:off x="4834169" y="153231"/>
            <a:ext cx="2279791" cy="707886"/>
          </a:xfrm>
          <a:prstGeom prst="rect">
            <a:avLst/>
          </a:prstGeom>
          <a:noFill/>
        </p:spPr>
        <p:txBody>
          <a:bodyPr wrap="none" rtlCol="0">
            <a:spAutoFit/>
          </a:bodyPr>
          <a:lstStyle/>
          <a:p>
            <a:r>
              <a:rPr lang="zh-CN" altLang="en-US" sz="4000" dirty="0">
                <a:latin typeface="钉钉进步体" panose="00020600040101010101" pitchFamily="18" charset="-122"/>
                <a:ea typeface="钉钉进步体" panose="00020600040101010101" pitchFamily="18" charset="-122"/>
              </a:rPr>
              <a:t>浅谈</a:t>
            </a:r>
            <a:r>
              <a:rPr lang="en-US" altLang="zh-CN" sz="4000" dirty="0">
                <a:latin typeface="钉钉进步体" panose="00020600040101010101" pitchFamily="18" charset="-122"/>
                <a:ea typeface="钉钉进步体" panose="00020600040101010101" pitchFamily="18" charset="-122"/>
              </a:rPr>
              <a:t>SNN</a:t>
            </a:r>
            <a:endParaRPr lang="zh-CN" altLang="en-US" sz="4000" dirty="0">
              <a:latin typeface="钉钉进步体" panose="00020600040101010101" pitchFamily="18" charset="-122"/>
              <a:ea typeface="钉钉进步体" panose="00020600040101010101" pitchFamily="18"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193226" y="1821632"/>
            <a:ext cx="6096000" cy="503636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p:sp>
        <p:nvSpPr>
          <p:cNvPr id="17" name="文本框 16"/>
          <p:cNvSpPr txBox="1"/>
          <p:nvPr/>
        </p:nvSpPr>
        <p:spPr>
          <a:xfrm>
            <a:off x="4834169" y="153231"/>
            <a:ext cx="2279791" cy="707886"/>
          </a:xfrm>
          <a:prstGeom prst="rect">
            <a:avLst/>
          </a:prstGeom>
          <a:noFill/>
        </p:spPr>
        <p:txBody>
          <a:bodyPr wrap="none" rtlCol="0">
            <a:spAutoFit/>
          </a:bodyPr>
          <a:lstStyle/>
          <a:p>
            <a:r>
              <a:rPr lang="zh-CN" altLang="en-US" sz="4000" dirty="0">
                <a:latin typeface="钉钉进步体" panose="00020600040101010101" pitchFamily="18" charset="-122"/>
                <a:ea typeface="钉钉进步体" panose="00020600040101010101" pitchFamily="18" charset="-122"/>
              </a:rPr>
              <a:t>浅谈</a:t>
            </a:r>
            <a:r>
              <a:rPr lang="en-US" altLang="zh-CN" sz="4000" dirty="0">
                <a:latin typeface="钉钉进步体" panose="00020600040101010101" pitchFamily="18" charset="-122"/>
                <a:ea typeface="钉钉进步体" panose="00020600040101010101" pitchFamily="18" charset="-122"/>
              </a:rPr>
              <a:t>SNN</a:t>
            </a:r>
            <a:endParaRPr lang="zh-CN" altLang="en-US" sz="4000" dirty="0">
              <a:latin typeface="钉钉进步体" panose="00020600040101010101" pitchFamily="18" charset="-122"/>
              <a:ea typeface="钉钉进步体" panose="00020600040101010101" pitchFamily="18" charset="-122"/>
            </a:endParaRPr>
          </a:p>
        </p:txBody>
      </p:sp>
      <p:sp>
        <p:nvSpPr>
          <p:cNvPr id="13" name="文本框 12"/>
          <p:cNvSpPr txBox="1"/>
          <p:nvPr/>
        </p:nvSpPr>
        <p:spPr>
          <a:xfrm>
            <a:off x="0" y="1014349"/>
            <a:ext cx="4801314" cy="707886"/>
          </a:xfrm>
          <a:prstGeom prst="rect">
            <a:avLst/>
          </a:prstGeom>
          <a:noFill/>
        </p:spPr>
        <p:txBody>
          <a:bodyPr wrap="none" rtlCol="0">
            <a:spAutoFit/>
          </a:bodyPr>
          <a:lstStyle/>
          <a:p>
            <a:r>
              <a:rPr lang="zh-CN" altLang="en-US" sz="4000" dirty="0">
                <a:latin typeface="钉钉进步体" panose="00020600040101010101" pitchFamily="18" charset="-122"/>
                <a:ea typeface="钉钉进步体" panose="00020600040101010101" pitchFamily="18" charset="-122"/>
              </a:rPr>
              <a:t>唠两分钟生物。。。</a:t>
            </a:r>
          </a:p>
        </p:txBody>
      </p:sp>
      <p:sp>
        <p:nvSpPr>
          <p:cNvPr id="12" name="文本框 11"/>
          <p:cNvSpPr txBox="1"/>
          <p:nvPr/>
        </p:nvSpPr>
        <p:spPr>
          <a:xfrm>
            <a:off x="5378865" y="1722235"/>
            <a:ext cx="4514289" cy="923330"/>
          </a:xfrm>
          <a:prstGeom prst="rect">
            <a:avLst/>
          </a:prstGeom>
          <a:noFill/>
        </p:spPr>
        <p:txBody>
          <a:bodyPr wrap="square">
            <a:spAutoFit/>
          </a:bodyPr>
          <a:lstStyle/>
          <a:p>
            <a:r>
              <a:rPr lang="en-US" altLang="zh-CN" b="0" i="0" dirty="0">
                <a:solidFill>
                  <a:srgbClr val="333333"/>
                </a:solidFill>
                <a:effectLst/>
                <a:latin typeface="MiSans"/>
              </a:rPr>
              <a:t>1. </a:t>
            </a:r>
            <a:r>
              <a:rPr lang="zh-CN" altLang="en-US" b="1" i="0" dirty="0">
                <a:solidFill>
                  <a:srgbClr val="333333"/>
                </a:solidFill>
                <a:effectLst/>
                <a:latin typeface="MiSans"/>
              </a:rPr>
              <a:t>树突</a:t>
            </a:r>
            <a:r>
              <a:rPr lang="zh-CN" altLang="en-US" b="0" i="0" dirty="0">
                <a:solidFill>
                  <a:srgbClr val="333333"/>
                </a:solidFill>
                <a:effectLst/>
                <a:latin typeface="MiSans"/>
              </a:rPr>
              <a:t>：</a:t>
            </a:r>
            <a:endParaRPr lang="en-US" altLang="zh-CN" b="0" i="0" dirty="0">
              <a:solidFill>
                <a:srgbClr val="333333"/>
              </a:solidFill>
              <a:effectLst/>
              <a:latin typeface="MiSans"/>
            </a:endParaRPr>
          </a:p>
          <a:p>
            <a:r>
              <a:rPr lang="zh-CN" altLang="en-US" b="0" i="0" dirty="0">
                <a:solidFill>
                  <a:srgbClr val="333333"/>
                </a:solidFill>
                <a:effectLst/>
                <a:latin typeface="MiSans"/>
              </a:rPr>
              <a:t>接收来自其它神经元的信号，其中浦肯野细胞能够接收多达 </a:t>
            </a:r>
            <a:r>
              <a:rPr lang="en-US" altLang="zh-CN" b="0" i="0" dirty="0">
                <a:solidFill>
                  <a:srgbClr val="333333"/>
                </a:solidFill>
                <a:effectLst/>
                <a:latin typeface="MiSans"/>
              </a:rPr>
              <a:t>100000 </a:t>
            </a:r>
            <a:r>
              <a:rPr lang="zh-CN" altLang="en-US" b="0" i="0" dirty="0">
                <a:solidFill>
                  <a:srgbClr val="333333"/>
                </a:solidFill>
                <a:effectLst/>
                <a:latin typeface="MiSans"/>
              </a:rPr>
              <a:t>个其它连接</a:t>
            </a:r>
            <a:endParaRPr lang="zh-CN" altLang="en-US" dirty="0"/>
          </a:p>
        </p:txBody>
      </p:sp>
      <p:pic>
        <p:nvPicPr>
          <p:cNvPr id="8" name="图片 7"/>
          <p:cNvPicPr>
            <a:picLocks noChangeAspect="1"/>
          </p:cNvPicPr>
          <p:nvPr/>
        </p:nvPicPr>
        <p:blipFill>
          <a:blip r:embed="rId4"/>
          <a:stretch>
            <a:fillRect/>
          </a:stretch>
        </p:blipFill>
        <p:spPr>
          <a:xfrm>
            <a:off x="9991553" y="1170231"/>
            <a:ext cx="2037049" cy="2859963"/>
          </a:xfrm>
          <a:prstGeom prst="rect">
            <a:avLst/>
          </a:prstGeom>
        </p:spPr>
      </p:pic>
      <p:sp>
        <p:nvSpPr>
          <p:cNvPr id="19" name="文本框 18"/>
          <p:cNvSpPr txBox="1"/>
          <p:nvPr/>
        </p:nvSpPr>
        <p:spPr>
          <a:xfrm>
            <a:off x="5847374" y="2744389"/>
            <a:ext cx="4199579" cy="1200329"/>
          </a:xfrm>
          <a:prstGeom prst="rect">
            <a:avLst/>
          </a:prstGeom>
          <a:noFill/>
        </p:spPr>
        <p:txBody>
          <a:bodyPr wrap="square">
            <a:spAutoFit/>
          </a:bodyPr>
          <a:lstStyle/>
          <a:p>
            <a:r>
              <a:rPr lang="en-US" altLang="zh-CN" dirty="0">
                <a:solidFill>
                  <a:srgbClr val="333333"/>
                </a:solidFill>
                <a:latin typeface="MiSans"/>
              </a:rPr>
              <a:t>2</a:t>
            </a:r>
            <a:r>
              <a:rPr lang="en-US" altLang="zh-CN" b="0" i="0" dirty="0">
                <a:solidFill>
                  <a:srgbClr val="333333"/>
                </a:solidFill>
                <a:effectLst/>
                <a:latin typeface="MiSans"/>
              </a:rPr>
              <a:t>. </a:t>
            </a:r>
            <a:r>
              <a:rPr lang="zh-CN" altLang="en-US" b="1" i="0" dirty="0">
                <a:solidFill>
                  <a:srgbClr val="333333"/>
                </a:solidFill>
                <a:effectLst/>
                <a:latin typeface="MiSans"/>
              </a:rPr>
              <a:t>胞体</a:t>
            </a:r>
            <a:r>
              <a:rPr lang="zh-CN" altLang="en-US" b="0" i="0" dirty="0">
                <a:solidFill>
                  <a:srgbClr val="333333"/>
                </a:solidFill>
                <a:effectLst/>
                <a:latin typeface="MiSans"/>
              </a:rPr>
              <a:t>：</a:t>
            </a:r>
            <a:endParaRPr lang="en-US" altLang="zh-CN" b="0" i="0" dirty="0">
              <a:solidFill>
                <a:srgbClr val="333333"/>
              </a:solidFill>
              <a:effectLst/>
              <a:latin typeface="MiSans"/>
            </a:endParaRPr>
          </a:p>
          <a:p>
            <a:r>
              <a:rPr lang="zh-CN" altLang="en-US" b="0" i="0" dirty="0">
                <a:solidFill>
                  <a:srgbClr val="333333"/>
                </a:solidFill>
                <a:effectLst/>
                <a:latin typeface="MiSans"/>
              </a:rPr>
              <a:t>来自树突的信号会传播和汇聚到神经元胞体（</a:t>
            </a:r>
            <a:r>
              <a:rPr lang="en-US" altLang="zh-CN" b="0" i="0" dirty="0">
                <a:solidFill>
                  <a:srgbClr val="333333"/>
                </a:solidFill>
                <a:effectLst/>
                <a:latin typeface="MiSans"/>
              </a:rPr>
              <a:t>soma</a:t>
            </a:r>
            <a:r>
              <a:rPr lang="zh-CN" altLang="en-US" b="0" i="0" dirty="0">
                <a:solidFill>
                  <a:srgbClr val="333333"/>
                </a:solidFill>
                <a:effectLst/>
                <a:latin typeface="MiSans"/>
              </a:rPr>
              <a:t>）</a:t>
            </a:r>
            <a:r>
              <a:rPr lang="en-US" altLang="zh-CN" b="0" i="0" dirty="0">
                <a:solidFill>
                  <a:srgbClr val="333333"/>
                </a:solidFill>
                <a:effectLst/>
                <a:latin typeface="MiSans"/>
              </a:rPr>
              <a:t>——</a:t>
            </a:r>
            <a:r>
              <a:rPr lang="zh-CN" altLang="en-US" b="0" i="0" dirty="0">
                <a:solidFill>
                  <a:srgbClr val="333333"/>
                </a:solidFill>
                <a:effectLst/>
                <a:latin typeface="MiSans"/>
              </a:rPr>
              <a:t>神经元细胞的主体，是细胞核和其它典型细胞器所在的位置</a:t>
            </a:r>
            <a:endParaRPr lang="zh-CN" altLang="en-US" dirty="0"/>
          </a:p>
        </p:txBody>
      </p:sp>
      <p:sp>
        <p:nvSpPr>
          <p:cNvPr id="20" name="文本框 19"/>
          <p:cNvSpPr txBox="1"/>
          <p:nvPr/>
        </p:nvSpPr>
        <p:spPr>
          <a:xfrm>
            <a:off x="6062133" y="4123814"/>
            <a:ext cx="6096000" cy="923330"/>
          </a:xfrm>
          <a:prstGeom prst="rect">
            <a:avLst/>
          </a:prstGeom>
          <a:noFill/>
        </p:spPr>
        <p:txBody>
          <a:bodyPr wrap="square">
            <a:spAutoFit/>
          </a:bodyPr>
          <a:lstStyle/>
          <a:p>
            <a:r>
              <a:rPr lang="en-US" altLang="zh-CN" b="0" i="0" dirty="0">
                <a:solidFill>
                  <a:srgbClr val="333333"/>
                </a:solidFill>
                <a:effectLst/>
                <a:latin typeface="MiSans"/>
              </a:rPr>
              <a:t>3. </a:t>
            </a:r>
            <a:r>
              <a:rPr lang="zh-CN" altLang="en-US" b="1" i="0" dirty="0">
                <a:solidFill>
                  <a:srgbClr val="333333"/>
                </a:solidFill>
                <a:effectLst/>
                <a:latin typeface="MiSans"/>
              </a:rPr>
              <a:t>轴突</a:t>
            </a:r>
            <a:endParaRPr lang="en-US" altLang="zh-CN" b="1" i="0" dirty="0">
              <a:solidFill>
                <a:srgbClr val="333333"/>
              </a:solidFill>
              <a:effectLst/>
              <a:latin typeface="MiSans"/>
            </a:endParaRPr>
          </a:p>
          <a:p>
            <a:r>
              <a:rPr lang="zh-CN" altLang="en-US" b="0" i="0" dirty="0">
                <a:solidFill>
                  <a:srgbClr val="333333"/>
                </a:solidFill>
                <a:effectLst/>
                <a:latin typeface="MiSans"/>
              </a:rPr>
              <a:t>轴突与其它神经元的树突相连。这让神经元可以快速长距离通信，同时不损失信号完整性。</a:t>
            </a:r>
            <a:endParaRPr lang="zh-CN" altLang="en-US" dirty="0"/>
          </a:p>
        </p:txBody>
      </p:sp>
      <p:sp>
        <p:nvSpPr>
          <p:cNvPr id="22" name="文本框 21"/>
          <p:cNvSpPr txBox="1"/>
          <p:nvPr/>
        </p:nvSpPr>
        <p:spPr>
          <a:xfrm>
            <a:off x="5936828" y="5329218"/>
            <a:ext cx="6346610" cy="1200329"/>
          </a:xfrm>
          <a:prstGeom prst="rect">
            <a:avLst/>
          </a:prstGeom>
          <a:noFill/>
        </p:spPr>
        <p:txBody>
          <a:bodyPr wrap="square">
            <a:spAutoFit/>
          </a:bodyPr>
          <a:lstStyle/>
          <a:p>
            <a:r>
              <a:rPr lang="en-US" altLang="zh-CN" b="0" i="0" dirty="0">
                <a:solidFill>
                  <a:srgbClr val="333333"/>
                </a:solidFill>
                <a:effectLst/>
                <a:latin typeface="MiSans"/>
              </a:rPr>
              <a:t>4. </a:t>
            </a:r>
            <a:r>
              <a:rPr lang="zh-CN" altLang="en-US" b="1" i="0" dirty="0">
                <a:solidFill>
                  <a:srgbClr val="333333"/>
                </a:solidFill>
                <a:effectLst/>
                <a:latin typeface="MiSans"/>
              </a:rPr>
              <a:t>髓鞘</a:t>
            </a:r>
            <a:endParaRPr lang="en-US" altLang="zh-CN" b="1" i="0" dirty="0">
              <a:solidFill>
                <a:srgbClr val="333333"/>
              </a:solidFill>
              <a:effectLst/>
              <a:latin typeface="MiSans"/>
            </a:endParaRPr>
          </a:p>
          <a:p>
            <a:r>
              <a:rPr lang="zh-CN" altLang="en-US" b="0" i="0" dirty="0">
                <a:solidFill>
                  <a:srgbClr val="333333"/>
                </a:solidFill>
                <a:effectLst/>
                <a:latin typeface="MiSans"/>
              </a:rPr>
              <a:t>为了让信号快速传播，轴突是有髓鞘的</a:t>
            </a:r>
            <a:r>
              <a:rPr lang="en-US" altLang="zh-CN" b="0" i="0" dirty="0">
                <a:solidFill>
                  <a:srgbClr val="333333"/>
                </a:solidFill>
                <a:effectLst/>
                <a:latin typeface="MiSans"/>
              </a:rPr>
              <a:t>——</a:t>
            </a:r>
            <a:r>
              <a:rPr lang="zh-CN" altLang="en-US" b="0" i="0" dirty="0">
                <a:solidFill>
                  <a:srgbClr val="333333"/>
                </a:solidFill>
                <a:effectLst/>
                <a:latin typeface="MiSans"/>
              </a:rPr>
              <a:t>其覆盖有分散的绝缘体，让神经元的信号可以在绝缘的区域之间跳跃。为了维持信号完整性，轴突中的神经元信号是</a:t>
            </a:r>
            <a:r>
              <a:rPr lang="zh-CN" altLang="en-US" b="0" i="0" dirty="0">
                <a:solidFill>
                  <a:srgbClr val="333333"/>
                </a:solidFill>
                <a:effectLst/>
                <a:highlight>
                  <a:srgbClr val="FFFF00"/>
                </a:highlight>
                <a:latin typeface="MiSans"/>
              </a:rPr>
              <a:t>要么全有要么全无的</a:t>
            </a:r>
            <a:endParaRPr lang="zh-CN" altLang="en-US" dirty="0">
              <a:highlight>
                <a:srgbClr val="FFFF00"/>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p:sp>
        <p:nvSpPr>
          <p:cNvPr id="17" name="文本框 16"/>
          <p:cNvSpPr txBox="1"/>
          <p:nvPr/>
        </p:nvSpPr>
        <p:spPr>
          <a:xfrm>
            <a:off x="4834169" y="153231"/>
            <a:ext cx="2279791" cy="707886"/>
          </a:xfrm>
          <a:prstGeom prst="rect">
            <a:avLst/>
          </a:prstGeom>
          <a:noFill/>
        </p:spPr>
        <p:txBody>
          <a:bodyPr wrap="none" rtlCol="0">
            <a:spAutoFit/>
          </a:bodyPr>
          <a:lstStyle/>
          <a:p>
            <a:r>
              <a:rPr lang="zh-CN" altLang="en-US" sz="4000" dirty="0">
                <a:latin typeface="钉钉进步体" panose="00020600040101010101" pitchFamily="18" charset="-122"/>
                <a:ea typeface="钉钉进步体" panose="00020600040101010101" pitchFamily="18" charset="-122"/>
              </a:rPr>
              <a:t>浅谈</a:t>
            </a:r>
            <a:r>
              <a:rPr lang="en-US" altLang="zh-CN" sz="4000" dirty="0">
                <a:latin typeface="钉钉进步体" panose="00020600040101010101" pitchFamily="18" charset="-122"/>
                <a:ea typeface="钉钉进步体" panose="00020600040101010101" pitchFamily="18" charset="-122"/>
              </a:rPr>
              <a:t>SNN</a:t>
            </a:r>
            <a:endParaRPr lang="zh-CN" altLang="en-US" sz="4000" dirty="0">
              <a:latin typeface="钉钉进步体" panose="00020600040101010101" pitchFamily="18" charset="-122"/>
              <a:ea typeface="钉钉进步体" panose="00020600040101010101" pitchFamily="18" charset="-122"/>
            </a:endParaRPr>
          </a:p>
        </p:txBody>
      </p:sp>
      <p:pic>
        <p:nvPicPr>
          <p:cNvPr id="39" name="图片 38"/>
          <p:cNvPicPr>
            <a:picLocks noChangeAspect="1"/>
          </p:cNvPicPr>
          <p:nvPr/>
        </p:nvPicPr>
        <p:blipFill>
          <a:blip r:embed="rId3"/>
          <a:stretch>
            <a:fillRect/>
          </a:stretch>
        </p:blipFill>
        <p:spPr>
          <a:xfrm>
            <a:off x="289262" y="1644103"/>
            <a:ext cx="4544907" cy="1932648"/>
          </a:xfrm>
          <a:prstGeom prst="rect">
            <a:avLst/>
          </a:prstGeom>
        </p:spPr>
      </p:pic>
      <p:sp>
        <p:nvSpPr>
          <p:cNvPr id="41" name="文本框 40"/>
          <p:cNvSpPr txBox="1"/>
          <p:nvPr/>
        </p:nvSpPr>
        <p:spPr>
          <a:xfrm>
            <a:off x="115148" y="1129351"/>
            <a:ext cx="6096000" cy="461665"/>
          </a:xfrm>
          <a:prstGeom prst="rect">
            <a:avLst/>
          </a:prstGeom>
          <a:noFill/>
        </p:spPr>
        <p:txBody>
          <a:bodyPr wrap="square">
            <a:spAutoFit/>
          </a:bodyPr>
          <a:lstStyle/>
          <a:p>
            <a:r>
              <a:rPr lang="zh-CN" altLang="en-US" sz="2400" b="1" i="0" dirty="0">
                <a:solidFill>
                  <a:srgbClr val="333333"/>
                </a:solidFill>
                <a:effectLst/>
                <a:latin typeface="MiSans"/>
              </a:rPr>
              <a:t>神经元的生理机能</a:t>
            </a:r>
            <a:endParaRPr lang="zh-CN" altLang="en-US" sz="2400" dirty="0"/>
          </a:p>
        </p:txBody>
      </p:sp>
      <p:sp>
        <p:nvSpPr>
          <p:cNvPr id="43" name="文本框 42"/>
          <p:cNvSpPr txBox="1"/>
          <p:nvPr/>
        </p:nvSpPr>
        <p:spPr>
          <a:xfrm>
            <a:off x="474585" y="6100971"/>
            <a:ext cx="4263366" cy="646331"/>
          </a:xfrm>
          <a:prstGeom prst="rect">
            <a:avLst/>
          </a:prstGeom>
          <a:noFill/>
        </p:spPr>
        <p:txBody>
          <a:bodyPr wrap="square">
            <a:spAutoFit/>
          </a:bodyPr>
          <a:lstStyle/>
          <a:p>
            <a:r>
              <a:rPr lang="zh-CN" altLang="en-US" b="0" i="0" dirty="0">
                <a:solidFill>
                  <a:srgbClr val="333333"/>
                </a:solidFill>
                <a:effectLst/>
                <a:latin typeface="MiSans"/>
              </a:rPr>
              <a:t>动作电位是</a:t>
            </a:r>
            <a:r>
              <a:rPr lang="zh-CN" altLang="en-US" b="0" i="0" dirty="0">
                <a:solidFill>
                  <a:srgbClr val="333333"/>
                </a:solidFill>
                <a:effectLst/>
                <a:highlight>
                  <a:srgbClr val="FFFF00"/>
                </a:highlight>
                <a:latin typeface="MiSans"/>
              </a:rPr>
              <a:t>离散事件</a:t>
            </a:r>
            <a:r>
              <a:rPr lang="zh-CN" altLang="en-US" b="0" i="0" dirty="0">
                <a:solidFill>
                  <a:srgbClr val="333333"/>
                </a:solidFill>
                <a:effectLst/>
                <a:latin typeface="MiSans"/>
              </a:rPr>
              <a:t>，其中膜电位会快速上升（去极化）然后回落（复极化）</a:t>
            </a:r>
            <a:endParaRPr lang="zh-CN" altLang="en-US" dirty="0"/>
          </a:p>
        </p:txBody>
      </p:sp>
      <p:pic>
        <p:nvPicPr>
          <p:cNvPr id="5" name="图片 4"/>
          <p:cNvPicPr>
            <a:picLocks noChangeAspect="1"/>
          </p:cNvPicPr>
          <p:nvPr/>
        </p:nvPicPr>
        <p:blipFill>
          <a:blip r:embed="rId4"/>
          <a:stretch>
            <a:fillRect/>
          </a:stretch>
        </p:blipFill>
        <p:spPr>
          <a:xfrm>
            <a:off x="474585" y="3636449"/>
            <a:ext cx="3697831" cy="2345126"/>
          </a:xfrm>
          <a:prstGeom prst="rect">
            <a:avLst/>
          </a:prstGeom>
        </p:spPr>
      </p:pic>
      <p:sp>
        <p:nvSpPr>
          <p:cNvPr id="26" name="文本框 25"/>
          <p:cNvSpPr txBox="1"/>
          <p:nvPr/>
        </p:nvSpPr>
        <p:spPr>
          <a:xfrm>
            <a:off x="4928996" y="1324664"/>
            <a:ext cx="7147856" cy="5078313"/>
          </a:xfrm>
          <a:prstGeom prst="rect">
            <a:avLst/>
          </a:prstGeom>
          <a:noFill/>
        </p:spPr>
        <p:txBody>
          <a:bodyPr wrap="square">
            <a:spAutoFit/>
          </a:bodyPr>
          <a:lstStyle/>
          <a:p>
            <a:r>
              <a:rPr lang="zh-CN" altLang="en-US" b="1" dirty="0"/>
              <a:t>📈 动作电位的全过程</a:t>
            </a:r>
            <a:endParaRPr lang="en-US" altLang="zh-CN" b="1" dirty="0"/>
          </a:p>
          <a:p>
            <a:endParaRPr lang="zh-CN" altLang="en-US" b="1" dirty="0"/>
          </a:p>
          <a:p>
            <a:r>
              <a:rPr lang="en-US" altLang="zh-CN" b="1" dirty="0"/>
              <a:t>1. </a:t>
            </a:r>
            <a:r>
              <a:rPr lang="zh-CN" altLang="en-US" b="1" dirty="0"/>
              <a:t>静息电位（</a:t>
            </a:r>
            <a:r>
              <a:rPr lang="en-US" altLang="zh-CN" b="1" dirty="0"/>
              <a:t>Resting Potential</a:t>
            </a:r>
            <a:r>
              <a:rPr lang="zh-CN" altLang="en-US" b="1" dirty="0"/>
              <a:t>）</a:t>
            </a:r>
          </a:p>
          <a:p>
            <a:pPr lvl="1"/>
            <a:r>
              <a:rPr lang="zh-CN" altLang="en-US" dirty="0"/>
              <a:t>膜电位维持在约 </a:t>
            </a:r>
            <a:r>
              <a:rPr lang="en-US" altLang="zh-CN" b="1" dirty="0"/>
              <a:t>-70 mV</a:t>
            </a:r>
            <a:r>
              <a:rPr lang="zh-CN" altLang="en-US" dirty="0"/>
              <a:t>。</a:t>
            </a:r>
          </a:p>
          <a:p>
            <a:pPr lvl="1"/>
            <a:r>
              <a:rPr lang="zh-CN" altLang="en-US" dirty="0"/>
              <a:t>外部</a:t>
            </a:r>
            <a:r>
              <a:rPr lang="en-US" altLang="zh-CN" dirty="0"/>
              <a:t>K⁺</a:t>
            </a:r>
            <a:r>
              <a:rPr lang="zh-CN" altLang="en-US" dirty="0"/>
              <a:t>浓度低，</a:t>
            </a:r>
            <a:r>
              <a:rPr lang="en-US" altLang="zh-CN" dirty="0"/>
              <a:t>Na⁺</a:t>
            </a:r>
            <a:r>
              <a:rPr lang="zh-CN" altLang="en-US" dirty="0"/>
              <a:t>浓度高，</a:t>
            </a:r>
            <a:r>
              <a:rPr lang="en-US" altLang="zh-CN" dirty="0"/>
              <a:t>K⁺</a:t>
            </a:r>
            <a:r>
              <a:rPr lang="zh-CN" altLang="en-US" dirty="0"/>
              <a:t>不断外流维持负电位。</a:t>
            </a:r>
          </a:p>
          <a:p>
            <a:r>
              <a:rPr lang="en-US" altLang="zh-CN" b="1" dirty="0"/>
              <a:t>2. </a:t>
            </a:r>
            <a:r>
              <a:rPr lang="zh-CN" altLang="en-US" b="1" dirty="0"/>
              <a:t>达到阈值（</a:t>
            </a:r>
            <a:r>
              <a:rPr lang="en-US" altLang="zh-CN" b="1" dirty="0"/>
              <a:t>Threshold, </a:t>
            </a:r>
            <a:r>
              <a:rPr lang="zh-CN" altLang="en-US" b="1" dirty="0"/>
              <a:t>约 </a:t>
            </a:r>
            <a:r>
              <a:rPr lang="en-US" altLang="zh-CN" b="1" dirty="0"/>
              <a:t>-55 mV</a:t>
            </a:r>
            <a:r>
              <a:rPr lang="zh-CN" altLang="en-US" b="1" dirty="0"/>
              <a:t>）</a:t>
            </a:r>
          </a:p>
          <a:p>
            <a:pPr lvl="1"/>
            <a:r>
              <a:rPr lang="zh-CN" altLang="en-US" dirty="0"/>
              <a:t>细胞受到刺激（如感受器激活或突触传入信号）导致膜电位上升。</a:t>
            </a:r>
          </a:p>
          <a:p>
            <a:pPr lvl="1"/>
            <a:r>
              <a:rPr lang="zh-CN" altLang="en-US" dirty="0"/>
              <a:t>达到阈值后，</a:t>
            </a:r>
            <a:r>
              <a:rPr lang="en-US" altLang="zh-CN" b="1" dirty="0"/>
              <a:t>Na⁺</a:t>
            </a:r>
            <a:r>
              <a:rPr lang="zh-CN" altLang="en-US" b="1" dirty="0"/>
              <a:t>通道瞬时大量打开</a:t>
            </a:r>
            <a:r>
              <a:rPr lang="zh-CN" altLang="en-US" dirty="0"/>
              <a:t>。</a:t>
            </a:r>
          </a:p>
          <a:p>
            <a:r>
              <a:rPr lang="en-US" altLang="zh-CN" b="1" dirty="0"/>
              <a:t>3. </a:t>
            </a:r>
            <a:r>
              <a:rPr lang="zh-CN" altLang="en-US" b="1" dirty="0"/>
              <a:t>去极化（</a:t>
            </a:r>
            <a:r>
              <a:rPr lang="en-US" altLang="zh-CN" b="1" dirty="0"/>
              <a:t>Depolarization</a:t>
            </a:r>
            <a:r>
              <a:rPr lang="zh-CN" altLang="en-US" b="1" dirty="0"/>
              <a:t>）</a:t>
            </a:r>
          </a:p>
          <a:p>
            <a:pPr lvl="1"/>
            <a:r>
              <a:rPr lang="en-US" altLang="zh-CN" dirty="0"/>
              <a:t>Na⁺</a:t>
            </a:r>
            <a:r>
              <a:rPr lang="zh-CN" altLang="en-US" dirty="0"/>
              <a:t>大量进入细胞，膜内电位迅速上升，甚至超过</a:t>
            </a:r>
            <a:r>
              <a:rPr lang="en-US" altLang="zh-CN" dirty="0"/>
              <a:t>0 mV</a:t>
            </a:r>
            <a:r>
              <a:rPr lang="zh-CN" altLang="en-US" dirty="0"/>
              <a:t>。</a:t>
            </a:r>
          </a:p>
          <a:p>
            <a:pPr lvl="1"/>
            <a:r>
              <a:rPr lang="zh-CN" altLang="en-US" dirty="0"/>
              <a:t>最终到达约 </a:t>
            </a:r>
            <a:r>
              <a:rPr lang="en-US" altLang="zh-CN" b="1" dirty="0"/>
              <a:t>+30 mV</a:t>
            </a:r>
            <a:r>
              <a:rPr lang="zh-CN" altLang="en-US" dirty="0"/>
              <a:t>（动作电位顶峰）。</a:t>
            </a:r>
          </a:p>
          <a:p>
            <a:r>
              <a:rPr lang="en-US" altLang="zh-CN" b="1" dirty="0"/>
              <a:t>4. </a:t>
            </a:r>
            <a:r>
              <a:rPr lang="zh-CN" altLang="en-US" b="1" dirty="0"/>
              <a:t>复极化（</a:t>
            </a:r>
            <a:r>
              <a:rPr lang="en-US" altLang="zh-CN" b="1" dirty="0"/>
              <a:t>Repolarization</a:t>
            </a:r>
            <a:r>
              <a:rPr lang="zh-CN" altLang="en-US" b="1" dirty="0"/>
              <a:t>）</a:t>
            </a:r>
          </a:p>
          <a:p>
            <a:pPr lvl="1"/>
            <a:r>
              <a:rPr lang="en-US" altLang="zh-CN" dirty="0"/>
              <a:t>Na⁺</a:t>
            </a:r>
            <a:r>
              <a:rPr lang="zh-CN" altLang="en-US" dirty="0"/>
              <a:t>通道关闭，</a:t>
            </a:r>
            <a:r>
              <a:rPr lang="en-US" altLang="zh-CN" dirty="0"/>
              <a:t>K⁺</a:t>
            </a:r>
            <a:r>
              <a:rPr lang="zh-CN" altLang="en-US" dirty="0"/>
              <a:t>通道打开，</a:t>
            </a:r>
            <a:r>
              <a:rPr lang="en-US" altLang="zh-CN" b="1" dirty="0"/>
              <a:t>K⁺</a:t>
            </a:r>
            <a:r>
              <a:rPr lang="zh-CN" altLang="en-US" b="1" dirty="0"/>
              <a:t>外流</a:t>
            </a:r>
            <a:r>
              <a:rPr lang="zh-CN" altLang="en-US" dirty="0"/>
              <a:t>。</a:t>
            </a:r>
            <a:endParaRPr lang="en-US" altLang="zh-CN" dirty="0"/>
          </a:p>
          <a:p>
            <a:pPr lvl="1"/>
            <a:r>
              <a:rPr lang="zh-CN" altLang="en-US" dirty="0"/>
              <a:t>膜电位恢复为负值。</a:t>
            </a:r>
          </a:p>
          <a:p>
            <a:r>
              <a:rPr lang="en-US" altLang="zh-CN" b="1" dirty="0"/>
              <a:t>5. </a:t>
            </a:r>
            <a:r>
              <a:rPr lang="zh-CN" altLang="en-US" b="1" dirty="0"/>
              <a:t>超极化（</a:t>
            </a:r>
            <a:r>
              <a:rPr lang="en-US" altLang="zh-CN" b="1" dirty="0"/>
              <a:t>Hyperpolarization</a:t>
            </a:r>
            <a:r>
              <a:rPr lang="zh-CN" altLang="en-US" b="1" dirty="0"/>
              <a:t>）</a:t>
            </a:r>
          </a:p>
          <a:p>
            <a:r>
              <a:rPr lang="en-US" altLang="zh-CN" dirty="0"/>
              <a:t>         K⁺</a:t>
            </a:r>
            <a:r>
              <a:rPr lang="zh-CN" altLang="en-US" dirty="0"/>
              <a:t>通道关闭滞后，</a:t>
            </a:r>
            <a:r>
              <a:rPr lang="en-US" altLang="zh-CN" dirty="0"/>
              <a:t>K⁺</a:t>
            </a:r>
            <a:r>
              <a:rPr lang="zh-CN" altLang="en-US" dirty="0"/>
              <a:t>继续外流，膜电位变得比静息电位还负</a:t>
            </a:r>
            <a:endParaRPr lang="en-US" altLang="zh-CN" dirty="0"/>
          </a:p>
          <a:p>
            <a:r>
              <a:rPr lang="en-US" altLang="zh-CN" b="1" dirty="0"/>
              <a:t>6. </a:t>
            </a:r>
            <a:r>
              <a:rPr lang="zh-CN" altLang="en-US" b="1" dirty="0"/>
              <a:t>恢复极化（</a:t>
            </a:r>
            <a:r>
              <a:rPr lang="en-US" altLang="zh-CN" b="1" dirty="0"/>
              <a:t>Return to Resting</a:t>
            </a:r>
            <a:r>
              <a:rPr lang="zh-CN" altLang="en-US" b="1" dirty="0"/>
              <a:t>）</a:t>
            </a:r>
          </a:p>
          <a:p>
            <a:pPr lvl="1"/>
            <a:r>
              <a:rPr lang="en-US" altLang="zh-CN" dirty="0"/>
              <a:t>Na⁺/K⁺</a:t>
            </a:r>
            <a:r>
              <a:rPr lang="zh-CN" altLang="en-US" dirty="0"/>
              <a:t>泵恢复原始离子浓度，膜电位回归到 </a:t>
            </a:r>
            <a:r>
              <a:rPr lang="en-US" altLang="zh-CN" dirty="0"/>
              <a:t>-70 mV </a:t>
            </a:r>
            <a:r>
              <a:rPr lang="zh-CN" altLang="en-US" dirty="0"/>
              <a:t>左右。</a:t>
            </a: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p:sp>
        <p:nvSpPr>
          <p:cNvPr id="17" name="文本框 16"/>
          <p:cNvSpPr txBox="1"/>
          <p:nvPr/>
        </p:nvSpPr>
        <p:spPr>
          <a:xfrm>
            <a:off x="4834169" y="153231"/>
            <a:ext cx="2279791" cy="707886"/>
          </a:xfrm>
          <a:prstGeom prst="rect">
            <a:avLst/>
          </a:prstGeom>
          <a:noFill/>
        </p:spPr>
        <p:txBody>
          <a:bodyPr wrap="none" rtlCol="0">
            <a:spAutoFit/>
          </a:bodyPr>
          <a:lstStyle/>
          <a:p>
            <a:r>
              <a:rPr lang="zh-CN" altLang="en-US" sz="4000" dirty="0">
                <a:latin typeface="钉钉进步体" panose="00020600040101010101" pitchFamily="18" charset="-122"/>
                <a:ea typeface="钉钉进步体" panose="00020600040101010101" pitchFamily="18" charset="-122"/>
              </a:rPr>
              <a:t>浅谈</a:t>
            </a:r>
            <a:r>
              <a:rPr lang="en-US" altLang="zh-CN" sz="4000" dirty="0">
                <a:latin typeface="钉钉进步体" panose="00020600040101010101" pitchFamily="18" charset="-122"/>
                <a:ea typeface="钉钉进步体" panose="00020600040101010101" pitchFamily="18" charset="-122"/>
              </a:rPr>
              <a:t>SNN</a:t>
            </a:r>
            <a:endParaRPr lang="zh-CN" altLang="en-US" sz="4000" dirty="0">
              <a:latin typeface="钉钉进步体" panose="00020600040101010101" pitchFamily="18" charset="-122"/>
              <a:ea typeface="钉钉进步体" panose="00020600040101010101" pitchFamily="18" charset="-122"/>
            </a:endParaRPr>
          </a:p>
        </p:txBody>
      </p:sp>
      <p:sp>
        <p:nvSpPr>
          <p:cNvPr id="41" name="文本框 40"/>
          <p:cNvSpPr txBox="1"/>
          <p:nvPr/>
        </p:nvSpPr>
        <p:spPr>
          <a:xfrm>
            <a:off x="115148" y="1129351"/>
            <a:ext cx="6096000" cy="461665"/>
          </a:xfrm>
          <a:prstGeom prst="rect">
            <a:avLst/>
          </a:prstGeom>
          <a:noFill/>
        </p:spPr>
        <p:txBody>
          <a:bodyPr wrap="square">
            <a:spAutoFit/>
          </a:bodyPr>
          <a:lstStyle/>
          <a:p>
            <a:r>
              <a:rPr lang="zh-CN" altLang="en-US" sz="2400" b="1" i="0" dirty="0">
                <a:solidFill>
                  <a:srgbClr val="333333"/>
                </a:solidFill>
                <a:effectLst/>
                <a:latin typeface="MiSans"/>
              </a:rPr>
              <a:t>神经元的生理机能</a:t>
            </a:r>
            <a:endParaRPr lang="zh-CN" altLang="en-US" sz="2400" dirty="0"/>
          </a:p>
        </p:txBody>
      </p:sp>
      <p:sp>
        <p:nvSpPr>
          <p:cNvPr id="9" name="矩形: 圆角 8"/>
          <p:cNvSpPr/>
          <p:nvPr/>
        </p:nvSpPr>
        <p:spPr>
          <a:xfrm>
            <a:off x="331157" y="2048972"/>
            <a:ext cx="1466873"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i="0" dirty="0">
                <a:solidFill>
                  <a:srgbClr val="000000"/>
                </a:solidFill>
                <a:effectLst/>
                <a:latin typeface="Inter"/>
              </a:rPr>
              <a:t>静息电位</a:t>
            </a:r>
            <a:endParaRPr lang="zh-CN" altLang="en-US" dirty="0"/>
          </a:p>
        </p:txBody>
      </p:sp>
      <p:sp>
        <p:nvSpPr>
          <p:cNvPr id="10" name="矩形: 圆角 9"/>
          <p:cNvSpPr/>
          <p:nvPr/>
        </p:nvSpPr>
        <p:spPr>
          <a:xfrm>
            <a:off x="3514189" y="2043225"/>
            <a:ext cx="1832634"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i="0" dirty="0">
                <a:solidFill>
                  <a:srgbClr val="000000"/>
                </a:solidFill>
                <a:effectLst/>
                <a:latin typeface="Inter"/>
              </a:rPr>
              <a:t>膜电位累积</a:t>
            </a:r>
            <a:endParaRPr lang="zh-CN" altLang="en-US" dirty="0"/>
          </a:p>
        </p:txBody>
      </p:sp>
      <p:sp>
        <p:nvSpPr>
          <p:cNvPr id="11" name="矩形: 圆角 10"/>
          <p:cNvSpPr/>
          <p:nvPr/>
        </p:nvSpPr>
        <p:spPr>
          <a:xfrm>
            <a:off x="10708639" y="2048972"/>
            <a:ext cx="1356785"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i="0" dirty="0">
                <a:solidFill>
                  <a:srgbClr val="000000"/>
                </a:solidFill>
                <a:effectLst/>
                <a:latin typeface="Inter"/>
              </a:rPr>
              <a:t>静息电位</a:t>
            </a:r>
            <a:endParaRPr lang="zh-CN" altLang="en-US" dirty="0"/>
          </a:p>
        </p:txBody>
      </p:sp>
      <p:cxnSp>
        <p:nvCxnSpPr>
          <p:cNvPr id="12" name="直接箭头连接符 11"/>
          <p:cNvCxnSpPr>
            <a:stCxn id="9" idx="3"/>
            <a:endCxn id="10" idx="1"/>
          </p:cNvCxnSpPr>
          <p:nvPr/>
        </p:nvCxnSpPr>
        <p:spPr>
          <a:xfrm flipV="1">
            <a:off x="1798030" y="2329955"/>
            <a:ext cx="1716159" cy="57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831231" y="1926350"/>
            <a:ext cx="1572866" cy="369332"/>
          </a:xfrm>
          <a:prstGeom prst="rect">
            <a:avLst/>
          </a:prstGeom>
          <a:noFill/>
        </p:spPr>
        <p:txBody>
          <a:bodyPr wrap="none" rtlCol="0">
            <a:spAutoFit/>
          </a:bodyPr>
          <a:lstStyle/>
          <a:p>
            <a:r>
              <a:rPr lang="zh-CN" altLang="en-US" dirty="0"/>
              <a:t>外界刺激输入</a:t>
            </a:r>
          </a:p>
        </p:txBody>
      </p:sp>
      <p:sp>
        <p:nvSpPr>
          <p:cNvPr id="15" name="文本框 14"/>
          <p:cNvSpPr txBox="1"/>
          <p:nvPr/>
        </p:nvSpPr>
        <p:spPr>
          <a:xfrm>
            <a:off x="2082118" y="2368103"/>
            <a:ext cx="877163" cy="369332"/>
          </a:xfrm>
          <a:prstGeom prst="rect">
            <a:avLst/>
          </a:prstGeom>
          <a:noFill/>
        </p:spPr>
        <p:txBody>
          <a:bodyPr wrap="none" rtlCol="0">
            <a:spAutoFit/>
          </a:bodyPr>
          <a:lstStyle/>
          <a:p>
            <a:r>
              <a:rPr lang="zh-CN" altLang="en-US" dirty="0"/>
              <a:t>去极化</a:t>
            </a:r>
          </a:p>
        </p:txBody>
      </p:sp>
      <p:sp>
        <p:nvSpPr>
          <p:cNvPr id="18" name="文本框 17"/>
          <p:cNvSpPr txBox="1"/>
          <p:nvPr/>
        </p:nvSpPr>
        <p:spPr>
          <a:xfrm>
            <a:off x="9665830" y="1925069"/>
            <a:ext cx="877163" cy="369332"/>
          </a:xfrm>
          <a:prstGeom prst="rect">
            <a:avLst/>
          </a:prstGeom>
          <a:noFill/>
        </p:spPr>
        <p:txBody>
          <a:bodyPr wrap="none" rtlCol="0">
            <a:spAutoFit/>
          </a:bodyPr>
          <a:lstStyle/>
          <a:p>
            <a:r>
              <a:rPr lang="zh-CN" altLang="en-US" dirty="0"/>
              <a:t>复极化</a:t>
            </a:r>
          </a:p>
        </p:txBody>
      </p:sp>
      <p:sp>
        <p:nvSpPr>
          <p:cNvPr id="21" name="矩形: 圆角 20"/>
          <p:cNvSpPr/>
          <p:nvPr/>
        </p:nvSpPr>
        <p:spPr>
          <a:xfrm>
            <a:off x="6630441" y="1435789"/>
            <a:ext cx="2540651"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0000"/>
                </a:solidFill>
                <a:latin typeface="Inter"/>
              </a:rPr>
              <a:t>产生</a:t>
            </a:r>
            <a:r>
              <a:rPr lang="zh-CN" altLang="en-US" b="1" dirty="0">
                <a:solidFill>
                  <a:srgbClr val="FF0000"/>
                </a:solidFill>
                <a:latin typeface="Inter"/>
              </a:rPr>
              <a:t>动作电位</a:t>
            </a:r>
            <a:r>
              <a:rPr lang="zh-CN" altLang="en-US" b="1" dirty="0">
                <a:solidFill>
                  <a:srgbClr val="000000"/>
                </a:solidFill>
                <a:latin typeface="Inter"/>
              </a:rPr>
              <a:t>，</a:t>
            </a:r>
            <a:endParaRPr lang="en-US" altLang="zh-CN" b="1" dirty="0">
              <a:solidFill>
                <a:srgbClr val="000000"/>
              </a:solidFill>
              <a:latin typeface="Inter"/>
            </a:endParaRPr>
          </a:p>
          <a:p>
            <a:pPr algn="ctr"/>
            <a:r>
              <a:rPr lang="zh-CN" altLang="en-US" b="1" dirty="0">
                <a:solidFill>
                  <a:srgbClr val="000000"/>
                </a:solidFill>
                <a:latin typeface="Inter"/>
              </a:rPr>
              <a:t>传递给下一个神经元</a:t>
            </a:r>
            <a:endParaRPr lang="zh-CN" altLang="en-US" dirty="0"/>
          </a:p>
        </p:txBody>
      </p:sp>
      <p:cxnSp>
        <p:nvCxnSpPr>
          <p:cNvPr id="19" name="连接符: 肘形 18"/>
          <p:cNvCxnSpPr>
            <a:stCxn id="10" idx="3"/>
            <a:endCxn id="21" idx="1"/>
          </p:cNvCxnSpPr>
          <p:nvPr/>
        </p:nvCxnSpPr>
        <p:spPr>
          <a:xfrm flipV="1">
            <a:off x="5346823" y="1722519"/>
            <a:ext cx="1283618" cy="607436"/>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连接符: 肘形 23"/>
          <p:cNvCxnSpPr>
            <a:stCxn id="21" idx="3"/>
            <a:endCxn id="11" idx="1"/>
          </p:cNvCxnSpPr>
          <p:nvPr/>
        </p:nvCxnSpPr>
        <p:spPr>
          <a:xfrm>
            <a:off x="9171092" y="1722519"/>
            <a:ext cx="1537547" cy="613183"/>
          </a:xfrm>
          <a:prstGeom prst="bentConnector3">
            <a:avLst>
              <a:gd name="adj1" fmla="val 2709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752314" y="1175517"/>
            <a:ext cx="1800493" cy="369332"/>
          </a:xfrm>
          <a:prstGeom prst="rect">
            <a:avLst/>
          </a:prstGeom>
          <a:noFill/>
        </p:spPr>
        <p:txBody>
          <a:bodyPr wrap="none" rtlCol="0">
            <a:spAutoFit/>
          </a:bodyPr>
          <a:lstStyle/>
          <a:p>
            <a:r>
              <a:rPr lang="zh-CN" altLang="en-US" dirty="0"/>
              <a:t>膜电位</a:t>
            </a:r>
            <a:r>
              <a:rPr lang="zh-CN" altLang="en-US" b="1" dirty="0">
                <a:solidFill>
                  <a:srgbClr val="FF0000"/>
                </a:solidFill>
              </a:rPr>
              <a:t>大于</a:t>
            </a:r>
            <a:r>
              <a:rPr lang="zh-CN" altLang="en-US" dirty="0"/>
              <a:t>阈值</a:t>
            </a:r>
          </a:p>
        </p:txBody>
      </p:sp>
      <p:sp>
        <p:nvSpPr>
          <p:cNvPr id="37" name="矩形: 圆角 36"/>
          <p:cNvSpPr/>
          <p:nvPr/>
        </p:nvSpPr>
        <p:spPr>
          <a:xfrm>
            <a:off x="6630441" y="2552769"/>
            <a:ext cx="1951372"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0000"/>
                </a:solidFill>
                <a:latin typeface="Inter"/>
              </a:rPr>
              <a:t>仅产生局部电位</a:t>
            </a:r>
            <a:endParaRPr lang="zh-CN" altLang="en-US" dirty="0"/>
          </a:p>
        </p:txBody>
      </p:sp>
      <p:cxnSp>
        <p:nvCxnSpPr>
          <p:cNvPr id="38" name="连接符: 肘形 37"/>
          <p:cNvCxnSpPr>
            <a:stCxn id="10" idx="3"/>
            <a:endCxn id="37" idx="1"/>
          </p:cNvCxnSpPr>
          <p:nvPr/>
        </p:nvCxnSpPr>
        <p:spPr>
          <a:xfrm>
            <a:off x="5346823" y="2329955"/>
            <a:ext cx="1283618" cy="50954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4829948" y="2944437"/>
            <a:ext cx="1800493" cy="369332"/>
          </a:xfrm>
          <a:prstGeom prst="rect">
            <a:avLst/>
          </a:prstGeom>
          <a:noFill/>
        </p:spPr>
        <p:txBody>
          <a:bodyPr wrap="none" rtlCol="0">
            <a:spAutoFit/>
          </a:bodyPr>
          <a:lstStyle/>
          <a:p>
            <a:r>
              <a:rPr lang="zh-CN" altLang="en-US" dirty="0"/>
              <a:t>膜电位</a:t>
            </a:r>
            <a:r>
              <a:rPr lang="zh-CN" altLang="en-US" b="1" dirty="0">
                <a:solidFill>
                  <a:srgbClr val="FF0000"/>
                </a:solidFill>
              </a:rPr>
              <a:t>小于</a:t>
            </a:r>
            <a:r>
              <a:rPr lang="zh-CN" altLang="en-US" dirty="0"/>
              <a:t>阈值</a:t>
            </a:r>
          </a:p>
        </p:txBody>
      </p:sp>
      <p:cxnSp>
        <p:nvCxnSpPr>
          <p:cNvPr id="46" name="连接符: 肘形 45"/>
          <p:cNvCxnSpPr>
            <a:stCxn id="37" idx="3"/>
            <a:endCxn id="11" idx="1"/>
          </p:cNvCxnSpPr>
          <p:nvPr/>
        </p:nvCxnSpPr>
        <p:spPr>
          <a:xfrm flipV="1">
            <a:off x="8581813" y="2335702"/>
            <a:ext cx="2126826" cy="503797"/>
          </a:xfrm>
          <a:prstGeom prst="bentConnector3">
            <a:avLst>
              <a:gd name="adj1" fmla="val 4745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3" name="图片 52"/>
          <p:cNvPicPr>
            <a:picLocks noChangeAspect="1"/>
          </p:cNvPicPr>
          <p:nvPr/>
        </p:nvPicPr>
        <p:blipFill>
          <a:blip r:embed="rId3"/>
          <a:stretch>
            <a:fillRect/>
          </a:stretch>
        </p:blipFill>
        <p:spPr>
          <a:xfrm>
            <a:off x="211739" y="3180740"/>
            <a:ext cx="3697831" cy="3507927"/>
          </a:xfrm>
          <a:prstGeom prst="rect">
            <a:avLst/>
          </a:prstGeom>
        </p:spPr>
      </p:pic>
      <p:graphicFrame>
        <p:nvGraphicFramePr>
          <p:cNvPr id="62" name="表格 62"/>
          <p:cNvGraphicFramePr>
            <a:graphicFrameLocks noGrp="1"/>
          </p:cNvGraphicFramePr>
          <p:nvPr/>
        </p:nvGraphicFramePr>
        <p:xfrm>
          <a:off x="4301067" y="3731772"/>
          <a:ext cx="7527291" cy="2885581"/>
        </p:xfrm>
        <a:graphic>
          <a:graphicData uri="http://schemas.openxmlformats.org/drawingml/2006/table">
            <a:tbl>
              <a:tblPr firstRow="1" bandRow="1">
                <a:tableStyleId>{5C22544A-7EE6-4342-B048-85BDC9FD1C3A}</a:tableStyleId>
              </a:tblPr>
              <a:tblGrid>
                <a:gridCol w="1610022">
                  <a:extLst>
                    <a:ext uri="{9D8B030D-6E8A-4147-A177-3AD203B41FA5}">
                      <a16:colId xmlns:a16="http://schemas.microsoft.com/office/drawing/2014/main" val="20000"/>
                    </a:ext>
                  </a:extLst>
                </a:gridCol>
                <a:gridCol w="5917269">
                  <a:extLst>
                    <a:ext uri="{9D8B030D-6E8A-4147-A177-3AD203B41FA5}">
                      <a16:colId xmlns:a16="http://schemas.microsoft.com/office/drawing/2014/main" val="20001"/>
                    </a:ext>
                  </a:extLst>
                </a:gridCol>
              </a:tblGrid>
              <a:tr h="521881">
                <a:tc>
                  <a:txBody>
                    <a:bodyPr/>
                    <a:lstStyle/>
                    <a:p>
                      <a:r>
                        <a:rPr lang="zh-CN" altLang="en-US"/>
                        <a:t>特性</a:t>
                      </a:r>
                    </a:p>
                  </a:txBody>
                  <a:tcPr anchor="ctr"/>
                </a:tc>
                <a:tc>
                  <a:txBody>
                    <a:bodyPr/>
                    <a:lstStyle/>
                    <a:p>
                      <a:r>
                        <a:rPr lang="zh-CN" altLang="en-US" dirty="0"/>
                        <a:t>说明</a:t>
                      </a:r>
                    </a:p>
                  </a:txBody>
                  <a:tcPr anchor="ctr"/>
                </a:tc>
                <a:extLst>
                  <a:ext uri="{0D108BD9-81ED-4DB2-BD59-A6C34878D82A}">
                    <a16:rowId xmlns:a16="http://schemas.microsoft.com/office/drawing/2014/main" val="10000"/>
                  </a:ext>
                </a:extLst>
              </a:tr>
              <a:tr h="695206">
                <a:tc>
                  <a:txBody>
                    <a:bodyPr/>
                    <a:lstStyle/>
                    <a:p>
                      <a:r>
                        <a:rPr lang="zh-CN" altLang="en-US" sz="1600" b="1" dirty="0"/>
                        <a:t>全有或全无法则</a:t>
                      </a:r>
                      <a:endParaRPr lang="zh-CN" altLang="en-US" sz="1600" dirty="0"/>
                    </a:p>
                  </a:txBody>
                  <a:tcPr anchor="ctr"/>
                </a:tc>
                <a:tc>
                  <a:txBody>
                    <a:bodyPr/>
                    <a:lstStyle/>
                    <a:p>
                      <a:r>
                        <a:rPr lang="zh-CN" altLang="en-US" sz="1600"/>
                        <a:t>一旦达到阈值，就一定会产生完整动作电位；不到阈值则不发生</a:t>
                      </a:r>
                    </a:p>
                  </a:txBody>
                  <a:tcPr anchor="ctr"/>
                </a:tc>
                <a:extLst>
                  <a:ext uri="{0D108BD9-81ED-4DB2-BD59-A6C34878D82A}">
                    <a16:rowId xmlns:a16="http://schemas.microsoft.com/office/drawing/2014/main" val="10001"/>
                  </a:ext>
                </a:extLst>
              </a:tr>
              <a:tr h="486644">
                <a:tc>
                  <a:txBody>
                    <a:bodyPr/>
                    <a:lstStyle/>
                    <a:p>
                      <a:r>
                        <a:rPr lang="zh-CN" altLang="en-US" sz="1600" b="1"/>
                        <a:t>不可逆性</a:t>
                      </a:r>
                      <a:endParaRPr lang="zh-CN" altLang="en-US" sz="1600"/>
                    </a:p>
                  </a:txBody>
                  <a:tcPr anchor="ctr"/>
                </a:tc>
                <a:tc>
                  <a:txBody>
                    <a:bodyPr/>
                    <a:lstStyle/>
                    <a:p>
                      <a:r>
                        <a:rPr lang="zh-CN" altLang="en-US" sz="1600" dirty="0"/>
                        <a:t>动作电位一旦启动，只能向前传播，不能反向</a:t>
                      </a:r>
                    </a:p>
                  </a:txBody>
                  <a:tcPr anchor="ctr"/>
                </a:tc>
                <a:extLst>
                  <a:ext uri="{0D108BD9-81ED-4DB2-BD59-A6C34878D82A}">
                    <a16:rowId xmlns:a16="http://schemas.microsoft.com/office/drawing/2014/main" val="10002"/>
                  </a:ext>
                </a:extLst>
              </a:tr>
              <a:tr h="695206">
                <a:tc>
                  <a:txBody>
                    <a:bodyPr/>
                    <a:lstStyle/>
                    <a:p>
                      <a:r>
                        <a:rPr lang="zh-CN" altLang="en-US" sz="1600" b="1"/>
                        <a:t>不应期存在</a:t>
                      </a:r>
                      <a:endParaRPr lang="zh-CN" altLang="en-US" sz="1600"/>
                    </a:p>
                  </a:txBody>
                  <a:tcPr anchor="ctr"/>
                </a:tc>
                <a:tc>
                  <a:txBody>
                    <a:bodyPr/>
                    <a:lstStyle/>
                    <a:p>
                      <a:r>
                        <a:rPr lang="zh-CN" altLang="en-US" sz="1600"/>
                        <a:t>动作电位后有一段时间无法再次激发神经元（超极化阶段）</a:t>
                      </a:r>
                    </a:p>
                  </a:txBody>
                  <a:tcPr anchor="ctr"/>
                </a:tc>
                <a:extLst>
                  <a:ext uri="{0D108BD9-81ED-4DB2-BD59-A6C34878D82A}">
                    <a16:rowId xmlns:a16="http://schemas.microsoft.com/office/drawing/2014/main" val="10003"/>
                  </a:ext>
                </a:extLst>
              </a:tr>
              <a:tr h="486644">
                <a:tc>
                  <a:txBody>
                    <a:bodyPr/>
                    <a:lstStyle/>
                    <a:p>
                      <a:r>
                        <a:rPr lang="zh-CN" altLang="en-US" sz="1600" b="1" dirty="0"/>
                        <a:t>主动传播</a:t>
                      </a:r>
                      <a:endParaRPr lang="zh-CN" altLang="en-US" sz="1600" dirty="0"/>
                    </a:p>
                  </a:txBody>
                  <a:tcPr anchor="ctr"/>
                </a:tc>
                <a:tc>
                  <a:txBody>
                    <a:bodyPr/>
                    <a:lstStyle/>
                    <a:p>
                      <a:r>
                        <a:rPr lang="zh-CN" altLang="en-US" sz="1600" dirty="0"/>
                        <a:t>动作电位可沿轴突传播较远距离，不会衰减</a:t>
                      </a:r>
                    </a:p>
                  </a:txBody>
                  <a:tcPr anchor="ctr"/>
                </a:tc>
                <a:extLst>
                  <a:ext uri="{0D108BD9-81ED-4DB2-BD59-A6C34878D82A}">
                    <a16:rowId xmlns:a16="http://schemas.microsoft.com/office/drawing/2014/main" val="10004"/>
                  </a:ext>
                </a:extLst>
              </a:tr>
            </a:tbl>
          </a:graphicData>
        </a:graphic>
      </p:graphicFrame>
      <p:sp>
        <p:nvSpPr>
          <p:cNvPr id="64" name="对话气泡: 椭圆形 63"/>
          <p:cNvSpPr/>
          <p:nvPr/>
        </p:nvSpPr>
        <p:spPr>
          <a:xfrm>
            <a:off x="8866293" y="1055650"/>
            <a:ext cx="2323680" cy="468243"/>
          </a:xfrm>
          <a:prstGeom prst="wedgeEllipseCallout">
            <a:avLst>
              <a:gd name="adj1" fmla="val -55993"/>
              <a:gd name="adj2" fmla="val 79998"/>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输出脉冲</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p:sp>
        <p:nvSpPr>
          <p:cNvPr id="17" name="文本框 16"/>
          <p:cNvSpPr txBox="1"/>
          <p:nvPr/>
        </p:nvSpPr>
        <p:spPr>
          <a:xfrm>
            <a:off x="4834169" y="153231"/>
            <a:ext cx="2279791" cy="707886"/>
          </a:xfrm>
          <a:prstGeom prst="rect">
            <a:avLst/>
          </a:prstGeom>
          <a:noFill/>
        </p:spPr>
        <p:txBody>
          <a:bodyPr wrap="none" rtlCol="0">
            <a:spAutoFit/>
          </a:bodyPr>
          <a:lstStyle/>
          <a:p>
            <a:r>
              <a:rPr lang="zh-CN" altLang="en-US" sz="4000" dirty="0">
                <a:latin typeface="钉钉进步体" panose="00020600040101010101" pitchFamily="18" charset="-122"/>
                <a:ea typeface="钉钉进步体" panose="00020600040101010101" pitchFamily="18" charset="-122"/>
              </a:rPr>
              <a:t>浅谈</a:t>
            </a:r>
            <a:r>
              <a:rPr lang="en-US" altLang="zh-CN" sz="4000" dirty="0">
                <a:latin typeface="钉钉进步体" panose="00020600040101010101" pitchFamily="18" charset="-122"/>
                <a:ea typeface="钉钉进步体" panose="00020600040101010101" pitchFamily="18" charset="-122"/>
              </a:rPr>
              <a:t>SNN</a:t>
            </a:r>
            <a:endParaRPr lang="zh-CN" altLang="en-US" sz="4000" dirty="0">
              <a:latin typeface="钉钉进步体" panose="00020600040101010101" pitchFamily="18" charset="-122"/>
              <a:ea typeface="钉钉进步体" panose="00020600040101010101" pitchFamily="18" charset="-122"/>
            </a:endParaRPr>
          </a:p>
        </p:txBody>
      </p:sp>
      <p:sp>
        <p:nvSpPr>
          <p:cNvPr id="9" name="文本框 8"/>
          <p:cNvSpPr txBox="1"/>
          <p:nvPr/>
        </p:nvSpPr>
        <p:spPr>
          <a:xfrm>
            <a:off x="114479" y="1167580"/>
            <a:ext cx="8297999" cy="400110"/>
          </a:xfrm>
          <a:prstGeom prst="rect">
            <a:avLst/>
          </a:prstGeom>
          <a:noFill/>
        </p:spPr>
        <p:txBody>
          <a:bodyPr wrap="square">
            <a:spAutoFit/>
          </a:bodyPr>
          <a:lstStyle/>
          <a:p>
            <a:r>
              <a:rPr lang="zh-CN" altLang="en-US" sz="2000" dirty="0">
                <a:latin typeface="Inter"/>
              </a:rPr>
              <a:t>你已经知道神经元的基本理论了，现在你可以实现一个神经元模型！🤩</a:t>
            </a:r>
            <a:endParaRPr lang="zh-CN" altLang="en-US" sz="2000" dirty="0"/>
          </a:p>
        </p:txBody>
      </p:sp>
      <p:sp>
        <p:nvSpPr>
          <p:cNvPr id="10" name="文本框 9"/>
          <p:cNvSpPr txBox="1"/>
          <p:nvPr/>
        </p:nvSpPr>
        <p:spPr>
          <a:xfrm>
            <a:off x="114479" y="1623594"/>
            <a:ext cx="6096000" cy="646331"/>
          </a:xfrm>
          <a:prstGeom prst="rect">
            <a:avLst/>
          </a:prstGeom>
          <a:noFill/>
        </p:spPr>
        <p:txBody>
          <a:bodyPr wrap="square">
            <a:spAutoFit/>
          </a:bodyPr>
          <a:lstStyle/>
          <a:p>
            <a:r>
              <a:rPr lang="en-US" altLang="zh-CN" b="1" i="0" dirty="0">
                <a:solidFill>
                  <a:srgbClr val="333333"/>
                </a:solidFill>
                <a:effectLst/>
                <a:latin typeface="MiSans"/>
              </a:rPr>
              <a:t>Hodgkin-Huxley </a:t>
            </a:r>
            <a:r>
              <a:rPr lang="zh-CN" altLang="en-US" b="1" i="0" dirty="0">
                <a:solidFill>
                  <a:srgbClr val="333333"/>
                </a:solidFill>
                <a:effectLst/>
                <a:latin typeface="MiSans"/>
              </a:rPr>
              <a:t>模型</a:t>
            </a:r>
            <a:r>
              <a:rPr lang="en-US" altLang="zh-CN" b="0" i="0" dirty="0">
                <a:solidFill>
                  <a:srgbClr val="333333"/>
                </a:solidFill>
                <a:effectLst/>
                <a:latin typeface="MiSans"/>
              </a:rPr>
              <a:t>——</a:t>
            </a:r>
            <a:r>
              <a:rPr lang="zh-CN" altLang="en-US" b="0" i="0" dirty="0">
                <a:solidFill>
                  <a:srgbClr val="333333"/>
                </a:solidFill>
                <a:effectLst/>
                <a:latin typeface="MiSans"/>
              </a:rPr>
              <a:t>神经科学最重要的模型之一</a:t>
            </a:r>
            <a:endParaRPr lang="en-US" altLang="zh-CN" b="0" i="0" dirty="0">
              <a:solidFill>
                <a:srgbClr val="333333"/>
              </a:solidFill>
              <a:effectLst/>
              <a:latin typeface="MiSans"/>
            </a:endParaRPr>
          </a:p>
          <a:p>
            <a:r>
              <a:rPr lang="en-US" altLang="zh-CN" b="0" i="0" dirty="0">
                <a:solidFill>
                  <a:srgbClr val="333333"/>
                </a:solidFill>
                <a:effectLst/>
                <a:latin typeface="MiSans"/>
              </a:rPr>
              <a:t>1963 </a:t>
            </a:r>
            <a:r>
              <a:rPr lang="zh-CN" altLang="en-US" b="0" i="0" dirty="0">
                <a:solidFill>
                  <a:srgbClr val="333333"/>
                </a:solidFill>
                <a:effectLst/>
                <a:latin typeface="MiSans"/>
              </a:rPr>
              <a:t>年诺贝尔生理学或医学奖</a:t>
            </a:r>
            <a:endParaRPr lang="zh-CN" altLang="en-US" dirty="0"/>
          </a:p>
        </p:txBody>
      </p:sp>
      <p:pic>
        <p:nvPicPr>
          <p:cNvPr id="14" name="图片 13"/>
          <p:cNvPicPr>
            <a:picLocks noChangeAspect="1"/>
          </p:cNvPicPr>
          <p:nvPr/>
        </p:nvPicPr>
        <p:blipFill>
          <a:blip r:embed="rId3"/>
          <a:stretch>
            <a:fillRect/>
          </a:stretch>
        </p:blipFill>
        <p:spPr>
          <a:xfrm>
            <a:off x="135466" y="2286298"/>
            <a:ext cx="5577177" cy="3052866"/>
          </a:xfrm>
          <a:prstGeom prst="rect">
            <a:avLst/>
          </a:prstGeom>
        </p:spPr>
      </p:pic>
      <p:pic>
        <p:nvPicPr>
          <p:cNvPr id="20" name="图片 19"/>
          <p:cNvPicPr>
            <a:picLocks noChangeAspect="1"/>
          </p:cNvPicPr>
          <p:nvPr/>
        </p:nvPicPr>
        <p:blipFill>
          <a:blip r:embed="rId4"/>
          <a:stretch>
            <a:fillRect/>
          </a:stretch>
        </p:blipFill>
        <p:spPr>
          <a:xfrm>
            <a:off x="1322718" y="5380719"/>
            <a:ext cx="3501814" cy="1404471"/>
          </a:xfrm>
          <a:prstGeom prst="rect">
            <a:avLst/>
          </a:prstGeom>
        </p:spPr>
      </p:pic>
      <p:sp>
        <p:nvSpPr>
          <p:cNvPr id="22" name="文本框 21"/>
          <p:cNvSpPr txBox="1"/>
          <p:nvPr/>
        </p:nvSpPr>
        <p:spPr>
          <a:xfrm>
            <a:off x="252061" y="5824805"/>
            <a:ext cx="1076963" cy="646331"/>
          </a:xfrm>
          <a:prstGeom prst="rect">
            <a:avLst/>
          </a:prstGeom>
          <a:noFill/>
        </p:spPr>
        <p:txBody>
          <a:bodyPr wrap="square">
            <a:spAutoFit/>
          </a:bodyPr>
          <a:lstStyle/>
          <a:p>
            <a:r>
              <a:rPr lang="zh-CN" altLang="en-US" dirty="0"/>
              <a:t>等效电路图</a:t>
            </a:r>
          </a:p>
        </p:txBody>
      </p:sp>
      <p:pic>
        <p:nvPicPr>
          <p:cNvPr id="24" name="图片 23"/>
          <p:cNvPicPr>
            <a:picLocks noChangeAspect="1"/>
          </p:cNvPicPr>
          <p:nvPr/>
        </p:nvPicPr>
        <p:blipFill>
          <a:blip r:embed="rId5"/>
          <a:stretch>
            <a:fillRect/>
          </a:stretch>
        </p:blipFill>
        <p:spPr>
          <a:xfrm>
            <a:off x="5651683" y="1739010"/>
            <a:ext cx="3997382" cy="3224979"/>
          </a:xfrm>
          <a:prstGeom prst="rect">
            <a:avLst/>
          </a:prstGeom>
        </p:spPr>
      </p:pic>
      <p:pic>
        <p:nvPicPr>
          <p:cNvPr id="26" name="图片 25"/>
          <p:cNvPicPr>
            <a:picLocks noChangeAspect="1"/>
          </p:cNvPicPr>
          <p:nvPr/>
        </p:nvPicPr>
        <p:blipFill>
          <a:blip r:embed="rId6"/>
          <a:stretch>
            <a:fillRect/>
          </a:stretch>
        </p:blipFill>
        <p:spPr>
          <a:xfrm>
            <a:off x="9749067" y="1381425"/>
            <a:ext cx="2342931" cy="3429000"/>
          </a:xfrm>
          <a:prstGeom prst="rect">
            <a:avLst/>
          </a:prstGeom>
        </p:spPr>
      </p:pic>
      <p:sp>
        <p:nvSpPr>
          <p:cNvPr id="28" name="文本框 27"/>
          <p:cNvSpPr txBox="1"/>
          <p:nvPr/>
        </p:nvSpPr>
        <p:spPr>
          <a:xfrm>
            <a:off x="6096000" y="4931684"/>
            <a:ext cx="6096000" cy="369332"/>
          </a:xfrm>
          <a:prstGeom prst="rect">
            <a:avLst/>
          </a:prstGeom>
          <a:noFill/>
        </p:spPr>
        <p:txBody>
          <a:bodyPr wrap="square">
            <a:spAutoFit/>
          </a:bodyPr>
          <a:lstStyle/>
          <a:p>
            <a:r>
              <a:rPr lang="zh-CN" altLang="en-US" dirty="0">
                <a:solidFill>
                  <a:srgbClr val="4D4D4D"/>
                </a:solidFill>
                <a:latin typeface="-apple-system"/>
              </a:rPr>
              <a:t>仿真结果：</a:t>
            </a:r>
            <a:r>
              <a:rPr lang="zh-CN" altLang="en-US" b="0" i="0" dirty="0">
                <a:solidFill>
                  <a:srgbClr val="4D4D4D"/>
                </a:solidFill>
                <a:effectLst/>
                <a:latin typeface="-apple-system"/>
              </a:rPr>
              <a:t>当恒定输入很强时，神经元会产生</a:t>
            </a:r>
            <a:r>
              <a:rPr lang="zh-CN" altLang="en-US" b="0" i="0" dirty="0">
                <a:solidFill>
                  <a:srgbClr val="4D4D4D"/>
                </a:solidFill>
                <a:effectLst/>
                <a:highlight>
                  <a:srgbClr val="FFFF00"/>
                </a:highlight>
                <a:latin typeface="-apple-system"/>
              </a:rPr>
              <a:t>脉冲序列</a:t>
            </a:r>
            <a:endParaRPr lang="zh-CN" altLang="en-US" dirty="0">
              <a:highlight>
                <a:srgbClr val="FFFF00"/>
              </a:highlight>
            </a:endParaRPr>
          </a:p>
        </p:txBody>
      </p:sp>
      <p:sp>
        <p:nvSpPr>
          <p:cNvPr id="30" name="文本框 29"/>
          <p:cNvSpPr txBox="1"/>
          <p:nvPr/>
        </p:nvSpPr>
        <p:spPr>
          <a:xfrm>
            <a:off x="5188373" y="5422275"/>
            <a:ext cx="6096000" cy="646331"/>
          </a:xfrm>
          <a:prstGeom prst="rect">
            <a:avLst/>
          </a:prstGeom>
          <a:noFill/>
        </p:spPr>
        <p:txBody>
          <a:bodyPr wrap="square">
            <a:spAutoFit/>
          </a:bodyPr>
          <a:lstStyle/>
          <a:p>
            <a:endParaRPr lang="en-US" altLang="zh-CN" dirty="0">
              <a:solidFill>
                <a:srgbClr val="4D4D4D"/>
              </a:solidFill>
              <a:latin typeface="-apple-system"/>
            </a:endParaRPr>
          </a:p>
          <a:p>
            <a:endParaRPr lang="zh-CN" altLang="en-US" dirty="0">
              <a:solidFill>
                <a:srgbClr val="4D4D4D"/>
              </a:solidFill>
              <a:latin typeface="-apple-system"/>
            </a:endParaRPr>
          </a:p>
        </p:txBody>
      </p:sp>
      <p:pic>
        <p:nvPicPr>
          <p:cNvPr id="32" name="图片 31"/>
          <p:cNvPicPr>
            <a:picLocks noChangeAspect="1"/>
          </p:cNvPicPr>
          <p:nvPr/>
        </p:nvPicPr>
        <p:blipFill>
          <a:blip r:embed="rId7"/>
          <a:stretch>
            <a:fillRect/>
          </a:stretch>
        </p:blipFill>
        <p:spPr>
          <a:xfrm>
            <a:off x="10764273" y="5422275"/>
            <a:ext cx="1175666" cy="1321360"/>
          </a:xfrm>
          <a:prstGeom prst="rect">
            <a:avLst/>
          </a:prstGeom>
        </p:spPr>
      </p:pic>
      <p:sp>
        <p:nvSpPr>
          <p:cNvPr id="34" name="文本框 33"/>
          <p:cNvSpPr txBox="1"/>
          <p:nvPr/>
        </p:nvSpPr>
        <p:spPr>
          <a:xfrm>
            <a:off x="5732159" y="5759302"/>
            <a:ext cx="5188373" cy="923330"/>
          </a:xfrm>
          <a:prstGeom prst="rect">
            <a:avLst/>
          </a:prstGeom>
          <a:noFill/>
        </p:spPr>
        <p:txBody>
          <a:bodyPr wrap="square">
            <a:spAutoFit/>
          </a:bodyPr>
          <a:lstStyle/>
          <a:p>
            <a:r>
              <a:rPr lang="en-US" altLang="zh-CN" dirty="0">
                <a:solidFill>
                  <a:srgbClr val="4D4D4D"/>
                </a:solidFill>
                <a:latin typeface="-apple-system"/>
              </a:rPr>
              <a:t>Hodgkin-Huxley </a:t>
            </a:r>
            <a:r>
              <a:rPr lang="zh-CN" altLang="en-US" dirty="0">
                <a:solidFill>
                  <a:srgbClr val="4D4D4D"/>
                </a:solidFill>
                <a:latin typeface="-apple-system"/>
              </a:rPr>
              <a:t>为了模型精确建模了神经元，</a:t>
            </a:r>
            <a:endParaRPr lang="en-US" altLang="zh-CN" dirty="0">
              <a:solidFill>
                <a:srgbClr val="4D4D4D"/>
              </a:solidFill>
              <a:latin typeface="-apple-system"/>
            </a:endParaRPr>
          </a:p>
          <a:p>
            <a:r>
              <a:rPr lang="zh-CN" altLang="en-US" dirty="0">
                <a:solidFill>
                  <a:srgbClr val="4D4D4D"/>
                </a:solidFill>
                <a:latin typeface="-apple-system"/>
              </a:rPr>
              <a:t>每模拟 </a:t>
            </a:r>
            <a:r>
              <a:rPr lang="en-US" altLang="zh-CN" dirty="0">
                <a:solidFill>
                  <a:srgbClr val="4D4D4D"/>
                </a:solidFill>
                <a:latin typeface="-apple-system"/>
              </a:rPr>
              <a:t>1 </a:t>
            </a:r>
            <a:r>
              <a:rPr lang="en-US" altLang="zh-CN" dirty="0" err="1">
                <a:solidFill>
                  <a:srgbClr val="4D4D4D"/>
                </a:solidFill>
                <a:latin typeface="-apple-system"/>
              </a:rPr>
              <a:t>ms</a:t>
            </a:r>
            <a:r>
              <a:rPr lang="en-US" altLang="zh-CN" dirty="0">
                <a:solidFill>
                  <a:srgbClr val="4D4D4D"/>
                </a:solidFill>
                <a:latin typeface="-apple-system"/>
              </a:rPr>
              <a:t> </a:t>
            </a:r>
            <a:r>
              <a:rPr lang="zh-CN" altLang="en-US" dirty="0">
                <a:solidFill>
                  <a:srgbClr val="4D4D4D"/>
                </a:solidFill>
                <a:latin typeface="-apple-system"/>
              </a:rPr>
              <a:t>约需要 </a:t>
            </a:r>
            <a:r>
              <a:rPr lang="en-US" altLang="zh-CN" dirty="0">
                <a:solidFill>
                  <a:srgbClr val="4D4D4D"/>
                </a:solidFill>
                <a:latin typeface="-apple-system"/>
              </a:rPr>
              <a:t>1200 </a:t>
            </a:r>
            <a:r>
              <a:rPr lang="zh-CN" altLang="en-US" dirty="0">
                <a:solidFill>
                  <a:srgbClr val="4D4D4D"/>
                </a:solidFill>
                <a:latin typeface="-apple-system"/>
              </a:rPr>
              <a:t>次浮点运算</a:t>
            </a:r>
            <a:r>
              <a:rPr lang="en-US" altLang="zh-CN" dirty="0">
                <a:solidFill>
                  <a:srgbClr val="4D4D4D"/>
                </a:solidFill>
                <a:latin typeface="-apple-system"/>
              </a:rPr>
              <a:t>  </a:t>
            </a:r>
          </a:p>
          <a:p>
            <a:r>
              <a:rPr lang="en-US" altLang="zh-CN" dirty="0">
                <a:solidFill>
                  <a:srgbClr val="4D4D4D"/>
                </a:solidFill>
                <a:latin typeface="-apple-system"/>
              </a:rPr>
              <a:t>			        </a:t>
            </a:r>
            <a:r>
              <a:rPr lang="zh-CN" altLang="en-US" dirty="0">
                <a:solidFill>
                  <a:srgbClr val="4D4D4D"/>
                </a:solidFill>
                <a:latin typeface="-apple-system"/>
              </a:rPr>
              <a:t>你的电脑</a:t>
            </a:r>
            <a:r>
              <a:rPr lang="en-US" altLang="zh-CN" dirty="0">
                <a:solidFill>
                  <a:srgbClr val="4D4D4D"/>
                </a:solidFill>
                <a:latin typeface="-apple-system"/>
              </a:rPr>
              <a:t>be like</a:t>
            </a:r>
            <a:r>
              <a:rPr lang="zh-CN" altLang="en-US" dirty="0">
                <a:solidFill>
                  <a:srgbClr val="4D4D4D"/>
                </a:solidFill>
                <a:latin typeface="-apple-system"/>
              </a:rPr>
              <a:t>：</a:t>
            </a:r>
            <a:endParaRPr lang="en-US" altLang="zh-CN" dirty="0">
              <a:solidFill>
                <a:srgbClr val="4D4D4D"/>
              </a:solidFill>
              <a:latin typeface="-apple-syste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p:sp>
        <p:nvSpPr>
          <p:cNvPr id="17" name="文本框 16"/>
          <p:cNvSpPr txBox="1"/>
          <p:nvPr/>
        </p:nvSpPr>
        <p:spPr>
          <a:xfrm>
            <a:off x="4834169" y="153231"/>
            <a:ext cx="2279791" cy="707886"/>
          </a:xfrm>
          <a:prstGeom prst="rect">
            <a:avLst/>
          </a:prstGeom>
          <a:noFill/>
        </p:spPr>
        <p:txBody>
          <a:bodyPr wrap="none" rtlCol="0">
            <a:spAutoFit/>
          </a:bodyPr>
          <a:lstStyle/>
          <a:p>
            <a:r>
              <a:rPr lang="zh-CN" altLang="en-US" sz="4000" dirty="0">
                <a:latin typeface="钉钉进步体" panose="00020600040101010101" pitchFamily="18" charset="-122"/>
                <a:ea typeface="钉钉进步体" panose="00020600040101010101" pitchFamily="18" charset="-122"/>
              </a:rPr>
              <a:t>浅谈</a:t>
            </a:r>
            <a:r>
              <a:rPr lang="en-US" altLang="zh-CN" sz="4000" dirty="0">
                <a:latin typeface="钉钉进步体" panose="00020600040101010101" pitchFamily="18" charset="-122"/>
                <a:ea typeface="钉钉进步体" panose="00020600040101010101" pitchFamily="18" charset="-122"/>
              </a:rPr>
              <a:t>SNN</a:t>
            </a:r>
            <a:endParaRPr lang="zh-CN" altLang="en-US" sz="4000" dirty="0">
              <a:latin typeface="钉钉进步体" panose="00020600040101010101" pitchFamily="18" charset="-122"/>
              <a:ea typeface="钉钉进步体" panose="00020600040101010101" pitchFamily="18" charset="-122"/>
            </a:endParaRPr>
          </a:p>
        </p:txBody>
      </p:sp>
      <p:pic>
        <p:nvPicPr>
          <p:cNvPr id="3" name="图片 2"/>
          <p:cNvPicPr>
            <a:picLocks noChangeAspect="1"/>
          </p:cNvPicPr>
          <p:nvPr/>
        </p:nvPicPr>
        <p:blipFill>
          <a:blip r:embed="rId3"/>
          <a:stretch>
            <a:fillRect/>
          </a:stretch>
        </p:blipFill>
        <p:spPr>
          <a:xfrm>
            <a:off x="145627" y="1112562"/>
            <a:ext cx="3838839" cy="2555198"/>
          </a:xfrm>
          <a:prstGeom prst="rect">
            <a:avLst/>
          </a:prstGeom>
        </p:spPr>
      </p:pic>
      <p:graphicFrame>
        <p:nvGraphicFramePr>
          <p:cNvPr id="4" name="表格 4"/>
          <p:cNvGraphicFramePr>
            <a:graphicFrameLocks noGrp="1"/>
          </p:cNvGraphicFramePr>
          <p:nvPr/>
        </p:nvGraphicFramePr>
        <p:xfrm>
          <a:off x="145627" y="3765973"/>
          <a:ext cx="11900745" cy="3017201"/>
        </p:xfrm>
        <a:graphic>
          <a:graphicData uri="http://schemas.openxmlformats.org/drawingml/2006/table">
            <a:tbl>
              <a:tblPr firstRow="1" bandRow="1">
                <a:tableStyleId>{5C22544A-7EE6-4342-B048-85BDC9FD1C3A}</a:tableStyleId>
              </a:tblPr>
              <a:tblGrid>
                <a:gridCol w="3830322">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gridCol w="2888823">
                  <a:extLst>
                    <a:ext uri="{9D8B030D-6E8A-4147-A177-3AD203B41FA5}">
                      <a16:colId xmlns:a16="http://schemas.microsoft.com/office/drawing/2014/main" val="20002"/>
                    </a:ext>
                  </a:extLst>
                </a:gridCol>
              </a:tblGrid>
              <a:tr h="327145">
                <a:tc>
                  <a:txBody>
                    <a:bodyPr/>
                    <a:lstStyle/>
                    <a:p>
                      <a:pPr algn="ctr"/>
                      <a:r>
                        <a:rPr lang="zh-CN" altLang="en-US" dirty="0"/>
                        <a:t>模型名称</a:t>
                      </a:r>
                    </a:p>
                  </a:txBody>
                  <a:tcPr anchor="ctr"/>
                </a:tc>
                <a:tc>
                  <a:txBody>
                    <a:bodyPr/>
                    <a:lstStyle/>
                    <a:p>
                      <a:pPr algn="ctr"/>
                      <a:r>
                        <a:rPr lang="zh-CN" altLang="en-US" dirty="0"/>
                        <a:t>简要介绍</a:t>
                      </a:r>
                    </a:p>
                  </a:txBody>
                  <a:tcPr anchor="ctr"/>
                </a:tc>
                <a:tc>
                  <a:txBody>
                    <a:bodyPr/>
                    <a:lstStyle/>
                    <a:p>
                      <a:pPr algn="ctr"/>
                      <a:r>
                        <a:rPr lang="zh-CN" altLang="en-US" dirty="0"/>
                        <a:t>主要特点</a:t>
                      </a:r>
                    </a:p>
                  </a:txBody>
                  <a:tcPr anchor="ctr"/>
                </a:tc>
                <a:extLst>
                  <a:ext uri="{0D108BD9-81ED-4DB2-BD59-A6C34878D82A}">
                    <a16:rowId xmlns:a16="http://schemas.microsoft.com/office/drawing/2014/main" val="10000"/>
                  </a:ext>
                </a:extLst>
              </a:tr>
              <a:tr h="463455">
                <a:tc>
                  <a:txBody>
                    <a:bodyPr/>
                    <a:lstStyle/>
                    <a:p>
                      <a:pPr algn="ctr"/>
                      <a:r>
                        <a:rPr lang="en-US" sz="1400" b="1" dirty="0"/>
                        <a:t>LIF</a:t>
                      </a:r>
                      <a:r>
                        <a:rPr lang="zh-CN" altLang="en-US" sz="1400" b="1" dirty="0"/>
                        <a:t>模型</a:t>
                      </a:r>
                      <a:r>
                        <a:rPr lang="zh-CN" altLang="en-US" sz="1400" dirty="0"/>
                        <a:t>（</a:t>
                      </a:r>
                      <a:r>
                        <a:rPr lang="en-US" sz="1400" dirty="0"/>
                        <a:t>Leaky Integrate-and-Fire）</a:t>
                      </a:r>
                    </a:p>
                  </a:txBody>
                  <a:tcPr anchor="ctr"/>
                </a:tc>
                <a:tc>
                  <a:txBody>
                    <a:bodyPr/>
                    <a:lstStyle/>
                    <a:p>
                      <a:r>
                        <a:rPr lang="zh-CN" altLang="en-US" sz="1400" dirty="0"/>
                        <a:t>最简单的脉冲神经元模型，模拟神经元电压积累和泄露过程，当超过阈值时放电</a:t>
                      </a:r>
                    </a:p>
                  </a:txBody>
                  <a:tcPr anchor="ctr"/>
                </a:tc>
                <a:tc>
                  <a:txBody>
                    <a:bodyPr/>
                    <a:lstStyle/>
                    <a:p>
                      <a:r>
                        <a:rPr lang="zh-CN" altLang="en-US" sz="1400" dirty="0"/>
                        <a:t>计算开销低、生物真实性低</a:t>
                      </a:r>
                    </a:p>
                  </a:txBody>
                  <a:tcPr anchor="ctr"/>
                </a:tc>
                <a:extLst>
                  <a:ext uri="{0D108BD9-81ED-4DB2-BD59-A6C34878D82A}">
                    <a16:rowId xmlns:a16="http://schemas.microsoft.com/office/drawing/2014/main" val="10001"/>
                  </a:ext>
                </a:extLst>
              </a:tr>
              <a:tr h="452039">
                <a:tc>
                  <a:txBody>
                    <a:bodyPr/>
                    <a:lstStyle/>
                    <a:p>
                      <a:pPr algn="ctr"/>
                      <a:r>
                        <a:rPr lang="zh-CN" altLang="en-US" sz="1400" b="1" dirty="0"/>
                        <a:t>自适应指数</a:t>
                      </a:r>
                      <a:r>
                        <a:rPr lang="en-US" sz="1400" b="1" dirty="0"/>
                        <a:t>LIF</a:t>
                      </a:r>
                      <a:r>
                        <a:rPr lang="zh-CN" altLang="en-US" sz="1400" b="1" dirty="0"/>
                        <a:t>模型</a:t>
                      </a:r>
                      <a:r>
                        <a:rPr lang="zh-CN" altLang="en-US" sz="1400" dirty="0"/>
                        <a:t>（</a:t>
                      </a:r>
                      <a:r>
                        <a:rPr lang="en-US" sz="1400" dirty="0"/>
                        <a:t>Adaptive Exponential LIF）</a:t>
                      </a:r>
                    </a:p>
                  </a:txBody>
                  <a:tcPr anchor="ctr"/>
                </a:tc>
                <a:tc>
                  <a:txBody>
                    <a:bodyPr/>
                    <a:lstStyle/>
                    <a:p>
                      <a:r>
                        <a:rPr lang="zh-CN" altLang="en-US" sz="1400" dirty="0"/>
                        <a:t>在</a:t>
                      </a:r>
                      <a:r>
                        <a:rPr lang="en-US" altLang="zh-CN" sz="1400" dirty="0"/>
                        <a:t>LIF</a:t>
                      </a:r>
                      <a:r>
                        <a:rPr lang="zh-CN" altLang="en-US" sz="1400" dirty="0"/>
                        <a:t>模型基础上引入指数上升和适应性电流，更贴近生物行为</a:t>
                      </a:r>
                    </a:p>
                  </a:txBody>
                  <a:tcPr anchor="ctr"/>
                </a:tc>
                <a:tc>
                  <a:txBody>
                    <a:bodyPr/>
                    <a:lstStyle/>
                    <a:p>
                      <a:r>
                        <a:rPr lang="zh-CN" altLang="en-US" sz="1400"/>
                        <a:t>平衡计算复杂度和生物真实性</a:t>
                      </a:r>
                    </a:p>
                  </a:txBody>
                  <a:tcPr anchor="ctr"/>
                </a:tc>
                <a:extLst>
                  <a:ext uri="{0D108BD9-81ED-4DB2-BD59-A6C34878D82A}">
                    <a16:rowId xmlns:a16="http://schemas.microsoft.com/office/drawing/2014/main" val="10002"/>
                  </a:ext>
                </a:extLst>
              </a:tr>
              <a:tr h="387694">
                <a:tc>
                  <a:txBody>
                    <a:bodyPr/>
                    <a:lstStyle/>
                    <a:p>
                      <a:pPr algn="ctr"/>
                      <a:r>
                        <a:rPr lang="zh-CN" altLang="en-US" sz="1400" b="1" dirty="0"/>
                        <a:t>二阶</a:t>
                      </a:r>
                      <a:r>
                        <a:rPr lang="en-US" sz="1400" b="1" dirty="0"/>
                        <a:t>LIF</a:t>
                      </a:r>
                      <a:r>
                        <a:rPr lang="zh-CN" altLang="en-US" sz="1400" b="1" dirty="0"/>
                        <a:t>模型</a:t>
                      </a:r>
                      <a:r>
                        <a:rPr lang="zh-CN" altLang="en-US" sz="1400" dirty="0"/>
                        <a:t>（</a:t>
                      </a:r>
                      <a:r>
                        <a:rPr lang="en-US" sz="1400" dirty="0"/>
                        <a:t>Second-order LIF）</a:t>
                      </a:r>
                    </a:p>
                  </a:txBody>
                  <a:tcPr anchor="ctr"/>
                </a:tc>
                <a:tc>
                  <a:txBody>
                    <a:bodyPr/>
                    <a:lstStyle/>
                    <a:p>
                      <a:r>
                        <a:rPr lang="zh-CN" altLang="en-US" sz="1400" dirty="0"/>
                        <a:t>增加了对电压变化速率的建模，模拟更复杂的动态特性</a:t>
                      </a:r>
                    </a:p>
                  </a:txBody>
                  <a:tcPr anchor="ctr"/>
                </a:tc>
                <a:tc>
                  <a:txBody>
                    <a:bodyPr/>
                    <a:lstStyle/>
                    <a:p>
                      <a:r>
                        <a:rPr lang="zh-CN" altLang="en-US" sz="1400" dirty="0"/>
                        <a:t>表现更复杂的放电模式</a:t>
                      </a:r>
                    </a:p>
                  </a:txBody>
                  <a:tcPr anchor="ctr"/>
                </a:tc>
                <a:extLst>
                  <a:ext uri="{0D108BD9-81ED-4DB2-BD59-A6C34878D82A}">
                    <a16:rowId xmlns:a16="http://schemas.microsoft.com/office/drawing/2014/main" val="10003"/>
                  </a:ext>
                </a:extLst>
              </a:tr>
              <a:tr h="463455">
                <a:tc>
                  <a:txBody>
                    <a:bodyPr/>
                    <a:lstStyle/>
                    <a:p>
                      <a:pPr algn="ctr"/>
                      <a:r>
                        <a:rPr lang="en-US" sz="1400" b="1"/>
                        <a:t>FitzHugh-Nagumo</a:t>
                      </a:r>
                      <a:r>
                        <a:rPr lang="zh-CN" altLang="en-US" sz="1400" b="1"/>
                        <a:t>模型</a:t>
                      </a:r>
                      <a:endParaRPr lang="zh-CN" altLang="en-US" sz="1400"/>
                    </a:p>
                  </a:txBody>
                  <a:tcPr anchor="ctr"/>
                </a:tc>
                <a:tc>
                  <a:txBody>
                    <a:bodyPr/>
                    <a:lstStyle/>
                    <a:p>
                      <a:r>
                        <a:rPr lang="zh-CN" altLang="en-US" sz="1400" dirty="0"/>
                        <a:t>两变量简化形式的</a:t>
                      </a:r>
                      <a:r>
                        <a:rPr lang="en-US" altLang="zh-CN" sz="1400" dirty="0"/>
                        <a:t>Hodgkin-Huxley</a:t>
                      </a:r>
                      <a:r>
                        <a:rPr lang="zh-CN" altLang="en-US" sz="1400" dirty="0"/>
                        <a:t>模型，仍保留激发阈值和恢复变量机制</a:t>
                      </a:r>
                    </a:p>
                  </a:txBody>
                  <a:tcPr anchor="ctr"/>
                </a:tc>
                <a:tc>
                  <a:txBody>
                    <a:bodyPr/>
                    <a:lstStyle/>
                    <a:p>
                      <a:r>
                        <a:rPr lang="zh-CN" altLang="en-US" sz="1400" dirty="0"/>
                        <a:t>折中建模，生物真实性中等</a:t>
                      </a:r>
                    </a:p>
                  </a:txBody>
                  <a:tcPr anchor="ctr"/>
                </a:tc>
                <a:extLst>
                  <a:ext uri="{0D108BD9-81ED-4DB2-BD59-A6C34878D82A}">
                    <a16:rowId xmlns:a16="http://schemas.microsoft.com/office/drawing/2014/main" val="10004"/>
                  </a:ext>
                </a:extLst>
              </a:tr>
              <a:tr h="387694">
                <a:tc>
                  <a:txBody>
                    <a:bodyPr/>
                    <a:lstStyle/>
                    <a:p>
                      <a:pPr algn="ctr"/>
                      <a:r>
                        <a:rPr lang="en-US" sz="1400" b="1"/>
                        <a:t>Izhikevich</a:t>
                      </a:r>
                      <a:r>
                        <a:rPr lang="zh-CN" altLang="en-US" sz="1400" b="1"/>
                        <a:t>模型</a:t>
                      </a:r>
                      <a:endParaRPr lang="zh-CN" altLang="en-US" sz="1400"/>
                    </a:p>
                  </a:txBody>
                  <a:tcPr anchor="ctr"/>
                </a:tc>
                <a:tc>
                  <a:txBody>
                    <a:bodyPr/>
                    <a:lstStyle/>
                    <a:p>
                      <a:r>
                        <a:rPr lang="zh-CN" altLang="en-US" sz="1400" dirty="0"/>
                        <a:t>用四个参数即可模拟多种生物神经元放电模式，效率高</a:t>
                      </a:r>
                    </a:p>
                  </a:txBody>
                  <a:tcPr anchor="ctr"/>
                </a:tc>
                <a:tc>
                  <a:txBody>
                    <a:bodyPr/>
                    <a:lstStyle/>
                    <a:p>
                      <a:r>
                        <a:rPr lang="zh-CN" altLang="en-US" sz="1400" dirty="0"/>
                        <a:t>生物真实性高、计算效率也高</a:t>
                      </a:r>
                    </a:p>
                  </a:txBody>
                  <a:tcPr anchor="ctr"/>
                </a:tc>
                <a:extLst>
                  <a:ext uri="{0D108BD9-81ED-4DB2-BD59-A6C34878D82A}">
                    <a16:rowId xmlns:a16="http://schemas.microsoft.com/office/drawing/2014/main" val="10005"/>
                  </a:ext>
                </a:extLst>
              </a:tr>
              <a:tr h="387694">
                <a:tc>
                  <a:txBody>
                    <a:bodyPr/>
                    <a:lstStyle/>
                    <a:p>
                      <a:pPr algn="ctr"/>
                      <a:r>
                        <a:rPr lang="en-US" sz="1400" b="1" dirty="0"/>
                        <a:t>H-H</a:t>
                      </a:r>
                      <a:r>
                        <a:rPr lang="zh-CN" altLang="en-US" sz="1400" b="1" dirty="0"/>
                        <a:t>模型</a:t>
                      </a:r>
                      <a:r>
                        <a:rPr lang="zh-CN" altLang="en-US" sz="1400" dirty="0"/>
                        <a:t>（</a:t>
                      </a:r>
                      <a:r>
                        <a:rPr lang="en-US" sz="1400" dirty="0"/>
                        <a:t>Hodgkin-Huxley）</a:t>
                      </a:r>
                    </a:p>
                  </a:txBody>
                  <a:tcPr anchor="ctr"/>
                </a:tc>
                <a:tc>
                  <a:txBody>
                    <a:bodyPr/>
                    <a:lstStyle/>
                    <a:p>
                      <a:r>
                        <a:rPr lang="zh-CN" altLang="en-US" sz="1400" dirty="0"/>
                        <a:t>经典的生物神经元电活动模型，模拟钠钾离子通道</a:t>
                      </a:r>
                    </a:p>
                  </a:txBody>
                  <a:tcPr anchor="ctr"/>
                </a:tc>
                <a:tc>
                  <a:txBody>
                    <a:bodyPr/>
                    <a:lstStyle/>
                    <a:p>
                      <a:r>
                        <a:rPr lang="zh-CN" altLang="en-US" sz="1400" dirty="0"/>
                        <a:t>生物真实性最高，计算开销也最大</a:t>
                      </a:r>
                    </a:p>
                  </a:txBody>
                  <a:tcPr anchor="ctr"/>
                </a:tc>
                <a:extLst>
                  <a:ext uri="{0D108BD9-81ED-4DB2-BD59-A6C34878D82A}">
                    <a16:rowId xmlns:a16="http://schemas.microsoft.com/office/drawing/2014/main" val="10006"/>
                  </a:ext>
                </a:extLst>
              </a:tr>
            </a:tbl>
          </a:graphicData>
        </a:graphic>
      </p:graphicFrame>
      <p:sp>
        <p:nvSpPr>
          <p:cNvPr id="11" name="文本框 10"/>
          <p:cNvSpPr txBox="1"/>
          <p:nvPr/>
        </p:nvSpPr>
        <p:spPr>
          <a:xfrm>
            <a:off x="3984466" y="1213237"/>
            <a:ext cx="8071853" cy="923330"/>
          </a:xfrm>
          <a:prstGeom prst="rect">
            <a:avLst/>
          </a:prstGeom>
          <a:noFill/>
        </p:spPr>
        <p:txBody>
          <a:bodyPr wrap="square">
            <a:spAutoFit/>
          </a:bodyPr>
          <a:lstStyle/>
          <a:p>
            <a:r>
              <a:rPr lang="zh-CN" altLang="en-US" dirty="0"/>
              <a:t>这些模型的</a:t>
            </a:r>
            <a:r>
              <a:rPr lang="zh-CN" altLang="en-US" b="1" dirty="0"/>
              <a:t>共同目标</a:t>
            </a:r>
            <a:r>
              <a:rPr lang="zh-CN" altLang="en-US" dirty="0"/>
              <a:t>是模拟生物神经元的</a:t>
            </a:r>
            <a:r>
              <a:rPr lang="zh-CN" altLang="en-US" b="1" dirty="0"/>
              <a:t>放电行为（</a:t>
            </a:r>
            <a:r>
              <a:rPr lang="en-US" altLang="zh-CN" b="1" dirty="0"/>
              <a:t>spiking behavior</a:t>
            </a:r>
            <a:r>
              <a:rPr lang="zh-CN" altLang="en-US" b="1" dirty="0"/>
              <a:t>）</a:t>
            </a:r>
            <a:r>
              <a:rPr lang="zh-CN" altLang="en-US" dirty="0"/>
              <a:t>，即：</a:t>
            </a:r>
            <a:endParaRPr lang="en-US" altLang="zh-CN" dirty="0"/>
          </a:p>
          <a:p>
            <a:r>
              <a:rPr lang="zh-CN" altLang="en-US" b="1" dirty="0">
                <a:solidFill>
                  <a:srgbClr val="FF0000"/>
                </a:solidFill>
              </a:rPr>
              <a:t>建模神经动力学系统</a:t>
            </a:r>
            <a:r>
              <a:rPr lang="zh-CN" altLang="en-US" dirty="0"/>
              <a:t>：通过微分方程表示电压、电流和恢复变量的关系</a:t>
            </a:r>
            <a:endParaRPr lang="en-US" altLang="zh-CN" dirty="0"/>
          </a:p>
          <a:p>
            <a:r>
              <a:rPr lang="zh-CN" altLang="en-US" b="1" dirty="0">
                <a:solidFill>
                  <a:srgbClr val="FF0000"/>
                </a:solidFill>
              </a:rPr>
              <a:t>膜电位积累与阈值触发</a:t>
            </a:r>
            <a:r>
              <a:rPr lang="zh-CN" altLang="en-US" dirty="0"/>
              <a:t>：再现膜电位在时间上的积分，当超过阈值时触发脉冲</a:t>
            </a:r>
          </a:p>
        </p:txBody>
      </p:sp>
      <p:sp>
        <p:nvSpPr>
          <p:cNvPr id="13" name="矩形: 圆角 12"/>
          <p:cNvSpPr/>
          <p:nvPr/>
        </p:nvSpPr>
        <p:spPr>
          <a:xfrm>
            <a:off x="4081372" y="2289799"/>
            <a:ext cx="7878039" cy="107408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000000"/>
                </a:solidFill>
                <a:latin typeface="Inter"/>
              </a:rPr>
              <a:t>脉冲神经网络（</a:t>
            </a:r>
            <a:r>
              <a:rPr lang="en-US" altLang="zh-CN" dirty="0">
                <a:solidFill>
                  <a:srgbClr val="000000"/>
                </a:solidFill>
                <a:latin typeface="Inter"/>
              </a:rPr>
              <a:t>Spiking Neural Network</a:t>
            </a:r>
            <a:r>
              <a:rPr lang="zh-CN" altLang="en-US" dirty="0">
                <a:solidFill>
                  <a:srgbClr val="000000"/>
                </a:solidFill>
                <a:latin typeface="Inter"/>
              </a:rPr>
              <a:t>）</a:t>
            </a:r>
            <a:endParaRPr lang="en-US" altLang="zh-CN" dirty="0">
              <a:solidFill>
                <a:srgbClr val="000000"/>
              </a:solidFill>
              <a:latin typeface="Inter"/>
            </a:endParaRPr>
          </a:p>
          <a:p>
            <a:r>
              <a:rPr lang="zh-CN" altLang="en-US" dirty="0">
                <a:solidFill>
                  <a:srgbClr val="000000"/>
                </a:solidFill>
                <a:latin typeface="Inter"/>
              </a:rPr>
              <a:t>是一类以脉冲神经元为基础，通过膜电位积累与阈值触发机制实现时序信息编码与传播的神经网络架构。</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角 20"/>
          <p:cNvSpPr/>
          <p:nvPr/>
        </p:nvSpPr>
        <p:spPr>
          <a:xfrm>
            <a:off x="9157501" y="4035215"/>
            <a:ext cx="3000589" cy="23008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p:sp>
        <p:nvSpPr>
          <p:cNvPr id="17" name="文本框 16"/>
          <p:cNvSpPr txBox="1"/>
          <p:nvPr/>
        </p:nvSpPr>
        <p:spPr>
          <a:xfrm>
            <a:off x="4834169" y="153231"/>
            <a:ext cx="2279791" cy="707886"/>
          </a:xfrm>
          <a:prstGeom prst="rect">
            <a:avLst/>
          </a:prstGeom>
          <a:noFill/>
        </p:spPr>
        <p:txBody>
          <a:bodyPr wrap="none" rtlCol="0">
            <a:spAutoFit/>
          </a:bodyPr>
          <a:lstStyle/>
          <a:p>
            <a:r>
              <a:rPr lang="zh-CN" altLang="en-US" sz="4000" dirty="0">
                <a:latin typeface="钉钉进步体" panose="00020600040101010101" pitchFamily="18" charset="-122"/>
                <a:ea typeface="钉钉进步体" panose="00020600040101010101" pitchFamily="18" charset="-122"/>
              </a:rPr>
              <a:t>浅谈</a:t>
            </a:r>
            <a:r>
              <a:rPr lang="en-US" altLang="zh-CN" sz="4000" dirty="0">
                <a:latin typeface="钉钉进步体" panose="00020600040101010101" pitchFamily="18" charset="-122"/>
                <a:ea typeface="钉钉进步体" panose="00020600040101010101" pitchFamily="18" charset="-122"/>
              </a:rPr>
              <a:t>SNN</a:t>
            </a:r>
            <a:endParaRPr lang="zh-CN" altLang="en-US" sz="4000" dirty="0">
              <a:latin typeface="钉钉进步体" panose="00020600040101010101" pitchFamily="18" charset="-122"/>
              <a:ea typeface="钉钉进步体" panose="00020600040101010101" pitchFamily="18" charset="-122"/>
            </a:endParaRPr>
          </a:p>
        </p:txBody>
      </p:sp>
      <p:pic>
        <p:nvPicPr>
          <p:cNvPr id="8" name="图片 7"/>
          <p:cNvPicPr>
            <a:picLocks noChangeAspect="1"/>
          </p:cNvPicPr>
          <p:nvPr/>
        </p:nvPicPr>
        <p:blipFill>
          <a:blip r:embed="rId3"/>
          <a:stretch>
            <a:fillRect/>
          </a:stretch>
        </p:blipFill>
        <p:spPr>
          <a:xfrm>
            <a:off x="0" y="1609005"/>
            <a:ext cx="3764648" cy="1819995"/>
          </a:xfrm>
          <a:prstGeom prst="rect">
            <a:avLst/>
          </a:prstGeom>
        </p:spPr>
      </p:pic>
      <p:pic>
        <p:nvPicPr>
          <p:cNvPr id="12" name="图片 11"/>
          <p:cNvPicPr>
            <a:picLocks noChangeAspect="1"/>
          </p:cNvPicPr>
          <p:nvPr/>
        </p:nvPicPr>
        <p:blipFill>
          <a:blip r:embed="rId4"/>
          <a:stretch>
            <a:fillRect/>
          </a:stretch>
        </p:blipFill>
        <p:spPr>
          <a:xfrm>
            <a:off x="3764647" y="1609005"/>
            <a:ext cx="3764648" cy="1878036"/>
          </a:xfrm>
          <a:prstGeom prst="rect">
            <a:avLst/>
          </a:prstGeom>
        </p:spPr>
      </p:pic>
      <p:sp>
        <p:nvSpPr>
          <p:cNvPr id="9" name="文本框 8"/>
          <p:cNvSpPr txBox="1"/>
          <p:nvPr/>
        </p:nvSpPr>
        <p:spPr>
          <a:xfrm>
            <a:off x="33910" y="1101193"/>
            <a:ext cx="5242562" cy="369332"/>
          </a:xfrm>
          <a:prstGeom prst="rect">
            <a:avLst/>
          </a:prstGeom>
          <a:noFill/>
        </p:spPr>
        <p:txBody>
          <a:bodyPr wrap="square">
            <a:spAutoFit/>
          </a:bodyPr>
          <a:lstStyle/>
          <a:p>
            <a:r>
              <a:rPr lang="zh-CN" altLang="en-US" dirty="0">
                <a:latin typeface="Inter"/>
              </a:rPr>
              <a:t>传统的</a:t>
            </a:r>
            <a:r>
              <a:rPr lang="en-US" altLang="zh-CN" dirty="0">
                <a:latin typeface="Inter"/>
              </a:rPr>
              <a:t>ANN</a:t>
            </a:r>
            <a:r>
              <a:rPr lang="zh-CN" altLang="en-US" dirty="0">
                <a:latin typeface="Inter"/>
              </a:rPr>
              <a:t>是如何模仿</a:t>
            </a:r>
            <a:r>
              <a:rPr lang="zh-CN" altLang="en-US" b="0" i="0" dirty="0">
                <a:effectLst/>
                <a:latin typeface="Inter"/>
              </a:rPr>
              <a:t>生物神经元的</a:t>
            </a:r>
            <a:r>
              <a:rPr lang="zh-CN" altLang="en-US" dirty="0">
                <a:latin typeface="Inter"/>
              </a:rPr>
              <a:t>？</a:t>
            </a:r>
            <a:endParaRPr lang="zh-CN" altLang="en-US" dirty="0"/>
          </a:p>
        </p:txBody>
      </p:sp>
      <p:sp>
        <p:nvSpPr>
          <p:cNvPr id="10" name="文本框 9"/>
          <p:cNvSpPr txBox="1"/>
          <p:nvPr/>
        </p:nvSpPr>
        <p:spPr>
          <a:xfrm>
            <a:off x="2444223" y="3059668"/>
            <a:ext cx="1469419" cy="369332"/>
          </a:xfrm>
          <a:prstGeom prst="rect">
            <a:avLst/>
          </a:prstGeom>
          <a:noFill/>
        </p:spPr>
        <p:txBody>
          <a:bodyPr wrap="square">
            <a:spAutoFit/>
          </a:bodyPr>
          <a:lstStyle/>
          <a:p>
            <a:r>
              <a:rPr lang="zh-CN" altLang="en-US" b="1" dirty="0">
                <a:solidFill>
                  <a:srgbClr val="3333FF"/>
                </a:solidFill>
                <a:latin typeface="微软雅黑" panose="020B0503020204020204" pitchFamily="34" charset="-122"/>
                <a:ea typeface="微软雅黑" panose="020B0503020204020204" pitchFamily="34" charset="-122"/>
              </a:rPr>
              <a:t>人工神经元</a:t>
            </a:r>
            <a:endParaRPr lang="zh-CN" altLang="en-US" dirty="0"/>
          </a:p>
        </p:txBody>
      </p:sp>
      <p:pic>
        <p:nvPicPr>
          <p:cNvPr id="11" name="图片 10"/>
          <p:cNvPicPr>
            <a:picLocks noChangeAspect="1"/>
          </p:cNvPicPr>
          <p:nvPr/>
        </p:nvPicPr>
        <p:blipFill rotWithShape="1">
          <a:blip r:embed="rId5"/>
          <a:srcRect l="1235" t="1" r="4937" b="1101"/>
          <a:stretch>
            <a:fillRect/>
          </a:stretch>
        </p:blipFill>
        <p:spPr>
          <a:xfrm>
            <a:off x="7503152" y="1332044"/>
            <a:ext cx="4654938" cy="2096956"/>
          </a:xfrm>
          <a:prstGeom prst="rect">
            <a:avLst/>
          </a:prstGeom>
        </p:spPr>
      </p:pic>
      <p:sp>
        <p:nvSpPr>
          <p:cNvPr id="13" name="文本框 12"/>
          <p:cNvSpPr txBox="1"/>
          <p:nvPr/>
        </p:nvSpPr>
        <p:spPr>
          <a:xfrm>
            <a:off x="10722581" y="3088689"/>
            <a:ext cx="1469419" cy="369332"/>
          </a:xfrm>
          <a:prstGeom prst="rect">
            <a:avLst/>
          </a:prstGeom>
          <a:noFill/>
        </p:spPr>
        <p:txBody>
          <a:bodyPr wrap="square">
            <a:spAutoFit/>
          </a:bodyPr>
          <a:lstStyle/>
          <a:p>
            <a:r>
              <a:rPr lang="zh-CN" altLang="en-US" b="1" dirty="0">
                <a:solidFill>
                  <a:srgbClr val="3333FF"/>
                </a:solidFill>
                <a:latin typeface="微软雅黑" panose="020B0503020204020204" pitchFamily="34" charset="-122"/>
                <a:ea typeface="微软雅黑" panose="020B0503020204020204" pitchFamily="34" charset="-122"/>
              </a:rPr>
              <a:t>脉冲神经元</a:t>
            </a:r>
            <a:endParaRPr lang="zh-CN" altLang="en-US" dirty="0"/>
          </a:p>
        </p:txBody>
      </p:sp>
      <p:graphicFrame>
        <p:nvGraphicFramePr>
          <p:cNvPr id="4" name="表格 3"/>
          <p:cNvGraphicFramePr>
            <a:graphicFrameLocks noGrp="1"/>
          </p:cNvGraphicFramePr>
          <p:nvPr/>
        </p:nvGraphicFramePr>
        <p:xfrm>
          <a:off x="204884" y="3700135"/>
          <a:ext cx="8785015" cy="2972108"/>
        </p:xfrm>
        <a:graphic>
          <a:graphicData uri="http://schemas.openxmlformats.org/drawingml/2006/table">
            <a:tbl>
              <a:tblPr firstRow="1" bandRow="1">
                <a:tableStyleId>{93296810-A885-4BE3-A3E7-6D5BEEA58F35}</a:tableStyleId>
              </a:tblPr>
              <a:tblGrid>
                <a:gridCol w="1598648">
                  <a:extLst>
                    <a:ext uri="{9D8B030D-6E8A-4147-A177-3AD203B41FA5}">
                      <a16:colId xmlns:a16="http://schemas.microsoft.com/office/drawing/2014/main" val="20000"/>
                    </a:ext>
                  </a:extLst>
                </a:gridCol>
                <a:gridCol w="2865498">
                  <a:extLst>
                    <a:ext uri="{9D8B030D-6E8A-4147-A177-3AD203B41FA5}">
                      <a16:colId xmlns:a16="http://schemas.microsoft.com/office/drawing/2014/main" val="20001"/>
                    </a:ext>
                  </a:extLst>
                </a:gridCol>
                <a:gridCol w="4320869">
                  <a:extLst>
                    <a:ext uri="{9D8B030D-6E8A-4147-A177-3AD203B41FA5}">
                      <a16:colId xmlns:a16="http://schemas.microsoft.com/office/drawing/2014/main" val="20002"/>
                    </a:ext>
                  </a:extLst>
                </a:gridCol>
              </a:tblGrid>
              <a:tr h="292321">
                <a:tc>
                  <a:txBody>
                    <a:bodyPr/>
                    <a:lstStyle/>
                    <a:p>
                      <a:pPr algn="ctr"/>
                      <a:r>
                        <a:rPr lang="zh-CN" altLang="en-US" b="1" dirty="0">
                          <a:solidFill>
                            <a:schemeClr val="bg1"/>
                          </a:solidFill>
                          <a:effectLst/>
                        </a:rPr>
                        <a:t>比较维度</a:t>
                      </a:r>
                    </a:p>
                  </a:txBody>
                  <a:tcPr marL="114300" marR="114300" marT="76200" marB="76200" anchor="ctr"/>
                </a:tc>
                <a:tc>
                  <a:txBody>
                    <a:bodyPr/>
                    <a:lstStyle/>
                    <a:p>
                      <a:pPr algn="ctr"/>
                      <a:r>
                        <a:rPr lang="en-US" altLang="zh-CN" b="1" dirty="0">
                          <a:solidFill>
                            <a:schemeClr val="bg1"/>
                          </a:solidFill>
                          <a:effectLst/>
                        </a:rPr>
                        <a:t>ANN</a:t>
                      </a:r>
                      <a:r>
                        <a:rPr lang="zh-CN" altLang="en-US" b="1" dirty="0">
                          <a:solidFill>
                            <a:schemeClr val="bg1"/>
                          </a:solidFill>
                          <a:effectLst/>
                        </a:rPr>
                        <a:t>（人工神经网络）</a:t>
                      </a:r>
                    </a:p>
                  </a:txBody>
                  <a:tcPr marL="114300" marR="114300" marT="76200" marB="76200" anchor="ctr"/>
                </a:tc>
                <a:tc>
                  <a:txBody>
                    <a:bodyPr/>
                    <a:lstStyle/>
                    <a:p>
                      <a:pPr algn="ctr"/>
                      <a:r>
                        <a:rPr lang="en-US" altLang="zh-CN" b="1" dirty="0">
                          <a:solidFill>
                            <a:schemeClr val="bg1"/>
                          </a:solidFill>
                          <a:effectLst/>
                        </a:rPr>
                        <a:t>SNN</a:t>
                      </a:r>
                      <a:r>
                        <a:rPr lang="zh-CN" altLang="en-US" b="1" dirty="0">
                          <a:solidFill>
                            <a:schemeClr val="bg1"/>
                          </a:solidFill>
                          <a:effectLst/>
                        </a:rPr>
                        <a:t>（脉冲神经网络）</a:t>
                      </a:r>
                    </a:p>
                  </a:txBody>
                  <a:tcPr marL="114300" marR="114300" marT="76200" marB="76200" anchor="ctr"/>
                </a:tc>
                <a:extLst>
                  <a:ext uri="{0D108BD9-81ED-4DB2-BD59-A6C34878D82A}">
                    <a16:rowId xmlns:a16="http://schemas.microsoft.com/office/drawing/2014/main" val="10000"/>
                  </a:ext>
                </a:extLst>
              </a:tr>
              <a:tr h="350828">
                <a:tc>
                  <a:txBody>
                    <a:bodyPr/>
                    <a:lstStyle/>
                    <a:p>
                      <a:pPr marL="0" algn="ctr" defTabSz="914400" rtl="0" eaLnBrk="1" latinLnBrk="0" hangingPunct="1"/>
                      <a:r>
                        <a:rPr lang="zh-CN" altLang="en-US" sz="1400" b="0" kern="1200" dirty="0">
                          <a:solidFill>
                            <a:schemeClr val="dk1"/>
                          </a:solidFill>
                          <a:effectLst/>
                          <a:latin typeface="+mn-lt"/>
                          <a:ea typeface="+mn-ea"/>
                          <a:cs typeface="+mn-cs"/>
                        </a:rPr>
                        <a:t>神经元结构</a:t>
                      </a:r>
                    </a:p>
                  </a:txBody>
                  <a:tcPr marL="114300" marR="114300" marT="76200" marB="76200" anchor="ctr"/>
                </a:tc>
                <a:tc>
                  <a:txBody>
                    <a:bodyPr/>
                    <a:lstStyle/>
                    <a:p>
                      <a:pPr marL="0" algn="ctr" defTabSz="914400" rtl="0" eaLnBrk="1" latinLnBrk="0" hangingPunct="1"/>
                      <a:r>
                        <a:rPr lang="zh-CN" altLang="en-US" sz="1400" b="0" kern="1200" dirty="0">
                          <a:solidFill>
                            <a:schemeClr val="dk1"/>
                          </a:solidFill>
                          <a:effectLst/>
                          <a:latin typeface="+mn-lt"/>
                          <a:ea typeface="+mn-ea"/>
                          <a:cs typeface="+mn-cs"/>
                        </a:rPr>
                        <a:t>多输入单输出</a:t>
                      </a:r>
                    </a:p>
                  </a:txBody>
                  <a:tcPr marL="114300" marR="114300" marT="76200" marB="76200" anchor="ctr"/>
                </a:tc>
                <a:tc>
                  <a:txBody>
                    <a:bodyPr/>
                    <a:lstStyle/>
                    <a:p>
                      <a:pPr marL="0" algn="ctr" defTabSz="914400" rtl="0" eaLnBrk="1" latinLnBrk="0" hangingPunct="1"/>
                      <a:r>
                        <a:rPr lang="zh-CN" altLang="en-US" sz="1400" b="0" kern="1200" dirty="0">
                          <a:solidFill>
                            <a:schemeClr val="dk1"/>
                          </a:solidFill>
                          <a:effectLst/>
                          <a:latin typeface="+mn-lt"/>
                          <a:ea typeface="+mn-ea"/>
                          <a:cs typeface="+mn-cs"/>
                        </a:rPr>
                        <a:t>多输入单输出</a:t>
                      </a:r>
                    </a:p>
                  </a:txBody>
                  <a:tcPr marL="114300" marR="114300" marT="76200" marB="76200" anchor="ctr"/>
                </a:tc>
                <a:extLst>
                  <a:ext uri="{0D108BD9-81ED-4DB2-BD59-A6C34878D82A}">
                    <a16:rowId xmlns:a16="http://schemas.microsoft.com/office/drawing/2014/main" val="10001"/>
                  </a:ext>
                </a:extLst>
              </a:tr>
              <a:tr h="350828">
                <a:tc>
                  <a:txBody>
                    <a:bodyPr/>
                    <a:lstStyle/>
                    <a:p>
                      <a:pPr marL="0" algn="ctr" defTabSz="914400" rtl="0" eaLnBrk="1" latinLnBrk="0" hangingPunct="1"/>
                      <a:r>
                        <a:rPr lang="zh-CN" altLang="en-US" sz="1400" b="0" kern="1200" dirty="0">
                          <a:solidFill>
                            <a:schemeClr val="dk1"/>
                          </a:solidFill>
                          <a:effectLst/>
                          <a:latin typeface="+mn-lt"/>
                          <a:ea typeface="+mn-ea"/>
                          <a:cs typeface="+mn-cs"/>
                        </a:rPr>
                        <a:t>输入形式</a:t>
                      </a:r>
                    </a:p>
                  </a:txBody>
                  <a:tcPr anchor="ctr"/>
                </a:tc>
                <a:tc>
                  <a:txBody>
                    <a:bodyPr/>
                    <a:lstStyle/>
                    <a:p>
                      <a:pPr marL="0" algn="ctr" defTabSz="914400" rtl="0" eaLnBrk="1" latinLnBrk="0" hangingPunct="1"/>
                      <a:r>
                        <a:rPr lang="zh-CN" altLang="en-US" sz="1400" b="0" kern="1200" dirty="0">
                          <a:solidFill>
                            <a:schemeClr val="dk1"/>
                          </a:solidFill>
                          <a:effectLst/>
                          <a:latin typeface="+mn-lt"/>
                          <a:ea typeface="+mn-ea"/>
                          <a:cs typeface="+mn-cs"/>
                        </a:rPr>
                        <a:t>静态数据</a:t>
                      </a:r>
                    </a:p>
                  </a:txBody>
                  <a:tcPr anchor="ctr"/>
                </a:tc>
                <a:tc>
                  <a:txBody>
                    <a:bodyPr/>
                    <a:lstStyle/>
                    <a:p>
                      <a:pPr marL="0" algn="ctr" defTabSz="914400" rtl="0" eaLnBrk="1" latinLnBrk="0" hangingPunct="1"/>
                      <a:r>
                        <a:rPr lang="zh-CN" altLang="en-US" sz="1400" b="0" kern="1200" dirty="0">
                          <a:solidFill>
                            <a:schemeClr val="dk1"/>
                          </a:solidFill>
                          <a:effectLst/>
                          <a:highlight>
                            <a:srgbClr val="FFFF00"/>
                          </a:highlight>
                          <a:latin typeface="+mn-lt"/>
                          <a:ea typeface="+mn-ea"/>
                          <a:cs typeface="+mn-cs"/>
                        </a:rPr>
                        <a:t>时间序列</a:t>
                      </a:r>
                      <a:r>
                        <a:rPr lang="zh-CN" altLang="en-US" sz="1400" b="0" kern="1200" dirty="0">
                          <a:solidFill>
                            <a:schemeClr val="dk1"/>
                          </a:solidFill>
                          <a:effectLst/>
                          <a:latin typeface="+mn-lt"/>
                          <a:ea typeface="+mn-ea"/>
                          <a:cs typeface="+mn-cs"/>
                        </a:rPr>
                        <a:t>数据</a:t>
                      </a:r>
                    </a:p>
                  </a:txBody>
                  <a:tcPr anchor="ctr"/>
                </a:tc>
                <a:extLst>
                  <a:ext uri="{0D108BD9-81ED-4DB2-BD59-A6C34878D82A}">
                    <a16:rowId xmlns:a16="http://schemas.microsoft.com/office/drawing/2014/main" val="10002"/>
                  </a:ext>
                </a:extLst>
              </a:tr>
              <a:tr h="208801">
                <a:tc>
                  <a:txBody>
                    <a:bodyPr/>
                    <a:lstStyle/>
                    <a:p>
                      <a:pPr marL="0" algn="ctr" defTabSz="914400" rtl="0" eaLnBrk="1" latinLnBrk="0" hangingPunct="1"/>
                      <a:r>
                        <a:rPr lang="zh-CN" altLang="en-US" sz="1400" b="0" kern="1200">
                          <a:solidFill>
                            <a:schemeClr val="dk1"/>
                          </a:solidFill>
                          <a:effectLst/>
                          <a:latin typeface="+mn-lt"/>
                          <a:ea typeface="+mn-ea"/>
                          <a:cs typeface="+mn-cs"/>
                        </a:rPr>
                        <a:t>输出形式</a:t>
                      </a:r>
                    </a:p>
                  </a:txBody>
                  <a:tcPr anchor="ctr"/>
                </a:tc>
                <a:tc>
                  <a:txBody>
                    <a:bodyPr/>
                    <a:lstStyle/>
                    <a:p>
                      <a:pPr marL="0" algn="ctr" defTabSz="914400" rtl="0" eaLnBrk="1" latinLnBrk="0" hangingPunct="1"/>
                      <a:r>
                        <a:rPr lang="zh-CN" altLang="en-US" sz="1400" b="0" kern="1200" dirty="0">
                          <a:solidFill>
                            <a:schemeClr val="dk1"/>
                          </a:solidFill>
                          <a:effectLst/>
                          <a:latin typeface="+mn-lt"/>
                          <a:ea typeface="+mn-ea"/>
                          <a:cs typeface="+mn-cs"/>
                        </a:rPr>
                        <a:t>实值输出（分类概率或连续值）</a:t>
                      </a:r>
                    </a:p>
                  </a:txBody>
                  <a:tcPr anchor="ctr"/>
                </a:tc>
                <a:tc>
                  <a:txBody>
                    <a:bodyPr/>
                    <a:lstStyle/>
                    <a:p>
                      <a:pPr marL="0" algn="ctr" defTabSz="914400" rtl="0" eaLnBrk="1" latinLnBrk="0" hangingPunct="1"/>
                      <a:r>
                        <a:rPr lang="zh-CN" altLang="en-US" sz="1400" b="0" kern="1200" dirty="0">
                          <a:solidFill>
                            <a:schemeClr val="dk1"/>
                          </a:solidFill>
                          <a:effectLst/>
                          <a:latin typeface="+mn-lt"/>
                          <a:ea typeface="+mn-ea"/>
                          <a:cs typeface="+mn-cs"/>
                        </a:rPr>
                        <a:t>时间上分布的</a:t>
                      </a:r>
                      <a:r>
                        <a:rPr lang="zh-CN" altLang="en-US" sz="1400" b="0" kern="1200" dirty="0">
                          <a:solidFill>
                            <a:schemeClr val="dk1"/>
                          </a:solidFill>
                          <a:effectLst/>
                          <a:highlight>
                            <a:srgbClr val="FFFF00"/>
                          </a:highlight>
                          <a:latin typeface="+mn-lt"/>
                          <a:ea typeface="+mn-ea"/>
                          <a:cs typeface="+mn-cs"/>
                        </a:rPr>
                        <a:t>脉冲序列</a:t>
                      </a:r>
                    </a:p>
                  </a:txBody>
                  <a:tcPr anchor="ctr"/>
                </a:tc>
                <a:extLst>
                  <a:ext uri="{0D108BD9-81ED-4DB2-BD59-A6C34878D82A}">
                    <a16:rowId xmlns:a16="http://schemas.microsoft.com/office/drawing/2014/main" val="10003"/>
                  </a:ext>
                </a:extLst>
              </a:tr>
              <a:tr h="208801">
                <a:tc>
                  <a:txBody>
                    <a:bodyPr/>
                    <a:lstStyle/>
                    <a:p>
                      <a:pPr marL="0" algn="ctr" defTabSz="914400" rtl="0" eaLnBrk="1" latinLnBrk="0" hangingPunct="1"/>
                      <a:r>
                        <a:rPr lang="zh-CN" altLang="en-US" sz="1400" dirty="0"/>
                        <a:t>激活机制</a:t>
                      </a:r>
                      <a:endParaRPr lang="zh-CN" altLang="en-US" sz="1400" b="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zh-CN" altLang="en-US" sz="1400" dirty="0"/>
                        <a:t>连续激活函数（如</a:t>
                      </a:r>
                      <a:r>
                        <a:rPr lang="en-US" altLang="zh-CN" sz="1400" dirty="0" err="1"/>
                        <a:t>ReLU</a:t>
                      </a:r>
                      <a:r>
                        <a:rPr lang="zh-CN" altLang="en-US" sz="1400" dirty="0"/>
                        <a:t>）</a:t>
                      </a:r>
                      <a:endParaRPr lang="zh-CN" altLang="en-US" sz="1400" b="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zh-CN" altLang="en-US" sz="1400" dirty="0"/>
                        <a:t>达到阈值放电（</a:t>
                      </a:r>
                      <a:r>
                        <a:rPr lang="en-US" altLang="zh-CN" sz="1400" dirty="0"/>
                        <a:t>spike</a:t>
                      </a:r>
                      <a:r>
                        <a:rPr lang="zh-CN" altLang="en-US" sz="1400" dirty="0"/>
                        <a:t>），否则沉默</a:t>
                      </a:r>
                      <a:endParaRPr lang="zh-CN" altLang="en-US" sz="14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4"/>
                  </a:ext>
                </a:extLst>
              </a:tr>
              <a:tr h="208801">
                <a:tc>
                  <a:txBody>
                    <a:bodyPr/>
                    <a:lstStyle/>
                    <a:p>
                      <a:pPr marL="0" algn="ctr" defTabSz="914400" rtl="0" eaLnBrk="1" latinLnBrk="0" hangingPunct="1"/>
                      <a:r>
                        <a:rPr lang="zh-CN" altLang="en-US" sz="1400" b="0" kern="1200">
                          <a:solidFill>
                            <a:schemeClr val="dk1"/>
                          </a:solidFill>
                          <a:effectLst/>
                          <a:latin typeface="+mn-lt"/>
                          <a:ea typeface="+mn-ea"/>
                          <a:cs typeface="+mn-cs"/>
                        </a:rPr>
                        <a:t>计算方式</a:t>
                      </a:r>
                    </a:p>
                  </a:txBody>
                  <a:tcPr anchor="ctr"/>
                </a:tc>
                <a:tc>
                  <a:txBody>
                    <a:bodyPr/>
                    <a:lstStyle/>
                    <a:p>
                      <a:pPr marL="0" algn="ctr" defTabSz="914400" rtl="0" eaLnBrk="1" latinLnBrk="0" hangingPunct="1"/>
                      <a:r>
                        <a:rPr lang="zh-CN" altLang="en-US" sz="1400" b="0" kern="1200" dirty="0">
                          <a:solidFill>
                            <a:schemeClr val="dk1"/>
                          </a:solidFill>
                          <a:effectLst/>
                          <a:latin typeface="+mn-lt"/>
                          <a:ea typeface="+mn-ea"/>
                          <a:cs typeface="+mn-cs"/>
                        </a:rPr>
                        <a:t>每层全量计算，逐层传播</a:t>
                      </a:r>
                    </a:p>
                  </a:txBody>
                  <a:tcPr anchor="ctr"/>
                </a:tc>
                <a:tc>
                  <a:txBody>
                    <a:bodyPr/>
                    <a:lstStyle/>
                    <a:p>
                      <a:pPr marL="0" algn="ctr" defTabSz="914400" rtl="0" eaLnBrk="1" latinLnBrk="0" hangingPunct="1"/>
                      <a:r>
                        <a:rPr lang="zh-CN" altLang="en-US" sz="1400" b="0" kern="1200" dirty="0">
                          <a:solidFill>
                            <a:schemeClr val="dk1"/>
                          </a:solidFill>
                          <a:effectLst/>
                          <a:highlight>
                            <a:srgbClr val="FFFF00"/>
                          </a:highlight>
                          <a:latin typeface="+mn-lt"/>
                          <a:ea typeface="+mn-ea"/>
                          <a:cs typeface="+mn-cs"/>
                        </a:rPr>
                        <a:t>事件驱动</a:t>
                      </a:r>
                      <a:r>
                        <a:rPr lang="zh-CN" altLang="en-US" sz="1400" b="0" kern="1200" dirty="0">
                          <a:solidFill>
                            <a:schemeClr val="dk1"/>
                          </a:solidFill>
                          <a:effectLst/>
                          <a:latin typeface="+mn-lt"/>
                          <a:ea typeface="+mn-ea"/>
                          <a:cs typeface="+mn-cs"/>
                        </a:rPr>
                        <a:t>，仅在触发事件（</a:t>
                      </a:r>
                      <a:r>
                        <a:rPr lang="en-US" altLang="zh-CN" sz="1400" b="0" kern="1200" dirty="0">
                          <a:solidFill>
                            <a:schemeClr val="dk1"/>
                          </a:solidFill>
                          <a:effectLst/>
                          <a:latin typeface="+mn-lt"/>
                          <a:ea typeface="+mn-ea"/>
                          <a:cs typeface="+mn-cs"/>
                        </a:rPr>
                        <a:t>spike</a:t>
                      </a:r>
                      <a:r>
                        <a:rPr lang="zh-CN" altLang="en-US" sz="1400" b="0" kern="1200" dirty="0">
                          <a:solidFill>
                            <a:schemeClr val="dk1"/>
                          </a:solidFill>
                          <a:effectLst/>
                          <a:latin typeface="+mn-lt"/>
                          <a:ea typeface="+mn-ea"/>
                          <a:cs typeface="+mn-cs"/>
                        </a:rPr>
                        <a:t>）时计算</a:t>
                      </a:r>
                    </a:p>
                  </a:txBody>
                  <a:tcPr anchor="ctr"/>
                </a:tc>
                <a:extLst>
                  <a:ext uri="{0D108BD9-81ED-4DB2-BD59-A6C34878D82A}">
                    <a16:rowId xmlns:a16="http://schemas.microsoft.com/office/drawing/2014/main" val="10005"/>
                  </a:ext>
                </a:extLst>
              </a:tr>
              <a:tr h="208801">
                <a:tc>
                  <a:txBody>
                    <a:bodyPr/>
                    <a:lstStyle/>
                    <a:p>
                      <a:pPr marL="0" algn="ctr" defTabSz="914400" rtl="0" eaLnBrk="1" latinLnBrk="0" hangingPunct="1"/>
                      <a:r>
                        <a:rPr lang="zh-CN" altLang="en-US" sz="1400" b="0" kern="1200" dirty="0">
                          <a:solidFill>
                            <a:schemeClr val="dk1"/>
                          </a:solidFill>
                          <a:effectLst/>
                          <a:latin typeface="+mn-lt"/>
                          <a:ea typeface="+mn-ea"/>
                          <a:cs typeface="+mn-cs"/>
                        </a:rPr>
                        <a:t>能量效率</a:t>
                      </a:r>
                    </a:p>
                  </a:txBody>
                  <a:tcPr anchor="ctr"/>
                </a:tc>
                <a:tc>
                  <a:txBody>
                    <a:bodyPr/>
                    <a:lstStyle/>
                    <a:p>
                      <a:pPr marL="0" algn="ctr" defTabSz="914400" rtl="0" eaLnBrk="1" latinLnBrk="0" hangingPunct="1"/>
                      <a:r>
                        <a:rPr lang="zh-CN" altLang="en-US" sz="1400" b="0" kern="1200" dirty="0">
                          <a:solidFill>
                            <a:schemeClr val="dk1"/>
                          </a:solidFill>
                          <a:effectLst/>
                          <a:latin typeface="+mn-lt"/>
                          <a:ea typeface="+mn-ea"/>
                          <a:cs typeface="+mn-cs"/>
                        </a:rPr>
                        <a:t>计算量大，耗能高</a:t>
                      </a:r>
                    </a:p>
                  </a:txBody>
                  <a:tcPr anchor="ctr"/>
                </a:tc>
                <a:tc>
                  <a:txBody>
                    <a:bodyPr/>
                    <a:lstStyle/>
                    <a:p>
                      <a:pPr marL="0" algn="ctr" defTabSz="914400" rtl="0" eaLnBrk="1" latinLnBrk="0" hangingPunct="1"/>
                      <a:r>
                        <a:rPr lang="zh-CN" altLang="en-US" sz="1400" b="0" kern="1200" dirty="0">
                          <a:solidFill>
                            <a:schemeClr val="dk1"/>
                          </a:solidFill>
                          <a:effectLst/>
                          <a:highlight>
                            <a:srgbClr val="FFFF00"/>
                          </a:highlight>
                          <a:latin typeface="+mn-lt"/>
                          <a:ea typeface="+mn-ea"/>
                          <a:cs typeface="+mn-cs"/>
                        </a:rPr>
                        <a:t>稀疏计算</a:t>
                      </a:r>
                      <a:r>
                        <a:rPr lang="zh-CN" altLang="en-US" sz="1400" b="0" kern="1200" dirty="0">
                          <a:solidFill>
                            <a:schemeClr val="dk1"/>
                          </a:solidFill>
                          <a:effectLst/>
                          <a:latin typeface="+mn-lt"/>
                          <a:ea typeface="+mn-ea"/>
                          <a:cs typeface="+mn-cs"/>
                        </a:rPr>
                        <a:t>，低功耗，适合 </a:t>
                      </a:r>
                      <a:r>
                        <a:rPr lang="en-US" altLang="zh-CN" sz="1400" b="0" kern="1200" dirty="0">
                          <a:solidFill>
                            <a:schemeClr val="dk1"/>
                          </a:solidFill>
                          <a:effectLst/>
                          <a:latin typeface="+mn-lt"/>
                          <a:ea typeface="+mn-ea"/>
                          <a:cs typeface="+mn-cs"/>
                        </a:rPr>
                        <a:t>neuromorphic hardware</a:t>
                      </a:r>
                      <a:endParaRPr lang="zh-CN" altLang="en-US" sz="14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6"/>
                  </a:ext>
                </a:extLst>
              </a:tr>
              <a:tr h="208801">
                <a:tc>
                  <a:txBody>
                    <a:bodyPr/>
                    <a:lstStyle/>
                    <a:p>
                      <a:pPr marL="0" algn="ctr" defTabSz="914400" rtl="0" eaLnBrk="1" latinLnBrk="0" hangingPunct="1"/>
                      <a:r>
                        <a:rPr lang="zh-CN" altLang="en-US" sz="1400" b="0" kern="1200" dirty="0">
                          <a:solidFill>
                            <a:schemeClr val="dk1"/>
                          </a:solidFill>
                          <a:effectLst/>
                          <a:latin typeface="+mn-lt"/>
                          <a:ea typeface="+mn-ea"/>
                          <a:cs typeface="+mn-cs"/>
                        </a:rPr>
                        <a:t>硬件适配</a:t>
                      </a:r>
                    </a:p>
                  </a:txBody>
                  <a:tcPr anchor="ctr"/>
                </a:tc>
                <a:tc>
                  <a:txBody>
                    <a:bodyPr/>
                    <a:lstStyle/>
                    <a:p>
                      <a:pPr marL="0" algn="ctr" defTabSz="914400" rtl="0" eaLnBrk="1" latinLnBrk="0" hangingPunct="1"/>
                      <a:r>
                        <a:rPr lang="zh-CN" altLang="en-US" sz="1400" b="0" kern="1200" dirty="0">
                          <a:solidFill>
                            <a:schemeClr val="dk1"/>
                          </a:solidFill>
                          <a:effectLst/>
                          <a:latin typeface="+mn-lt"/>
                          <a:ea typeface="+mn-ea"/>
                          <a:cs typeface="+mn-cs"/>
                        </a:rPr>
                        <a:t>适合传统</a:t>
                      </a:r>
                      <a:r>
                        <a:rPr lang="en-US" altLang="zh-CN" sz="1400" b="0" kern="1200" dirty="0">
                          <a:solidFill>
                            <a:schemeClr val="dk1"/>
                          </a:solidFill>
                          <a:effectLst/>
                          <a:latin typeface="+mn-lt"/>
                          <a:ea typeface="+mn-ea"/>
                          <a:cs typeface="+mn-cs"/>
                        </a:rPr>
                        <a:t>GPU/TPU</a:t>
                      </a:r>
                      <a:r>
                        <a:rPr lang="zh-CN" altLang="en-US" sz="1400" b="0" kern="1200" dirty="0">
                          <a:solidFill>
                            <a:schemeClr val="dk1"/>
                          </a:solidFill>
                          <a:effectLst/>
                          <a:latin typeface="+mn-lt"/>
                          <a:ea typeface="+mn-ea"/>
                          <a:cs typeface="+mn-cs"/>
                        </a:rPr>
                        <a:t>等通用计算设备</a:t>
                      </a:r>
                    </a:p>
                  </a:txBody>
                  <a:tcPr anchor="ctr"/>
                </a:tc>
                <a:tc>
                  <a:txBody>
                    <a:bodyPr/>
                    <a:lstStyle/>
                    <a:p>
                      <a:pPr marL="0" algn="ctr" defTabSz="914400" rtl="0" eaLnBrk="1" latinLnBrk="0" hangingPunct="1"/>
                      <a:r>
                        <a:rPr lang="zh-CN" altLang="en-US" sz="1400" b="0" kern="1200" dirty="0">
                          <a:solidFill>
                            <a:schemeClr val="dk1"/>
                          </a:solidFill>
                          <a:effectLst/>
                          <a:latin typeface="+mn-lt"/>
                          <a:ea typeface="+mn-ea"/>
                          <a:cs typeface="+mn-cs"/>
                        </a:rPr>
                        <a:t>适配于类脑芯片</a:t>
                      </a:r>
                    </a:p>
                  </a:txBody>
                  <a:tcPr anchor="ctr"/>
                </a:tc>
                <a:extLst>
                  <a:ext uri="{0D108BD9-81ED-4DB2-BD59-A6C34878D82A}">
                    <a16:rowId xmlns:a16="http://schemas.microsoft.com/office/drawing/2014/main" val="10007"/>
                  </a:ext>
                </a:extLst>
              </a:tr>
              <a:tr h="208801">
                <a:tc>
                  <a:txBody>
                    <a:bodyPr/>
                    <a:lstStyle/>
                    <a:p>
                      <a:pPr marL="0" algn="ctr" defTabSz="914400" rtl="0" eaLnBrk="1" latinLnBrk="0" hangingPunct="1"/>
                      <a:r>
                        <a:rPr lang="zh-CN" altLang="en-US" sz="1400" dirty="0"/>
                        <a:t>生物合理性</a:t>
                      </a:r>
                      <a:endParaRPr lang="zh-CN" altLang="en-US" sz="1400" b="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zh-CN" altLang="en-US" sz="1400" dirty="0"/>
                        <a:t>模拟粗略，不具备生物神经元行为</a:t>
                      </a:r>
                      <a:endParaRPr lang="zh-CN" altLang="en-US" sz="1400" b="0" kern="1200" dirty="0">
                        <a:solidFill>
                          <a:schemeClr val="dk1"/>
                        </a:solidFill>
                        <a:effectLst/>
                        <a:latin typeface="+mn-lt"/>
                        <a:ea typeface="+mn-ea"/>
                        <a:cs typeface="+mn-cs"/>
                      </a:endParaRPr>
                    </a:p>
                  </a:txBody>
                  <a:tcPr anchor="ctr"/>
                </a:tc>
                <a:tc>
                  <a:txBody>
                    <a:bodyPr/>
                    <a:lstStyle/>
                    <a:p>
                      <a:pPr marL="0" algn="ctr" defTabSz="914400" rtl="0" eaLnBrk="1" latinLnBrk="0" hangingPunct="1"/>
                      <a:r>
                        <a:rPr lang="zh-CN" altLang="en-US" sz="1400" dirty="0"/>
                        <a:t>高度接近生物神经元放电机制</a:t>
                      </a:r>
                      <a:endParaRPr lang="zh-CN" altLang="en-US" sz="14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8"/>
                  </a:ext>
                </a:extLst>
              </a:tr>
            </a:tbl>
          </a:graphicData>
        </a:graphic>
      </p:graphicFrame>
      <p:sp>
        <p:nvSpPr>
          <p:cNvPr id="20" name="文本框 19"/>
          <p:cNvSpPr txBox="1"/>
          <p:nvPr/>
        </p:nvSpPr>
        <p:spPr>
          <a:xfrm>
            <a:off x="9420028" y="4337503"/>
            <a:ext cx="2605106" cy="1754326"/>
          </a:xfrm>
          <a:prstGeom prst="rect">
            <a:avLst/>
          </a:prstGeom>
          <a:noFill/>
        </p:spPr>
        <p:txBody>
          <a:bodyPr wrap="square">
            <a:spAutoFit/>
          </a:bodyPr>
          <a:lstStyle/>
          <a:p>
            <a:r>
              <a:rPr lang="en-US" altLang="zh-CN" dirty="0"/>
              <a:t>SNN</a:t>
            </a:r>
            <a:r>
              <a:rPr lang="zh-CN" altLang="en-US" dirty="0"/>
              <a:t>核心在于使用具有膜电位阈值特性的神经元模型来产生离散的脉冲（</a:t>
            </a:r>
            <a:r>
              <a:rPr lang="en-US" altLang="zh-CN" dirty="0"/>
              <a:t>spike</a:t>
            </a:r>
            <a:r>
              <a:rPr lang="zh-CN" altLang="en-US" dirty="0"/>
              <a:t>）信号，代替传统</a:t>
            </a:r>
            <a:r>
              <a:rPr lang="en-US" altLang="zh-CN" dirty="0"/>
              <a:t>ANN</a:t>
            </a:r>
            <a:r>
              <a:rPr lang="zh-CN" altLang="en-US" dirty="0"/>
              <a:t>中的连续激活函数</a:t>
            </a:r>
          </a:p>
        </p:txBody>
      </p:sp>
      <p:sp>
        <p:nvSpPr>
          <p:cNvPr id="22" name="文本框 21"/>
          <p:cNvSpPr txBox="1"/>
          <p:nvPr/>
        </p:nvSpPr>
        <p:spPr>
          <a:xfrm>
            <a:off x="1729618" y="1484686"/>
            <a:ext cx="2867773" cy="369332"/>
          </a:xfrm>
          <a:prstGeom prst="rect">
            <a:avLst/>
          </a:prstGeom>
          <a:noFill/>
        </p:spPr>
        <p:txBody>
          <a:bodyPr wrap="square">
            <a:spAutoFit/>
          </a:bodyPr>
          <a:lstStyle/>
          <a:p>
            <a:r>
              <a:rPr lang="zh-CN" altLang="en-US" b="1" dirty="0">
                <a:solidFill>
                  <a:srgbClr val="3333FF"/>
                </a:solidFill>
                <a:latin typeface="微软雅黑" panose="020B0503020204020204" pitchFamily="34" charset="-122"/>
                <a:ea typeface="微软雅黑" panose="020B0503020204020204" pitchFamily="34" charset="-122"/>
              </a:rPr>
              <a:t>线性乘加</a:t>
            </a:r>
            <a:r>
              <a:rPr lang="en-US" altLang="zh-CN" b="1" dirty="0">
                <a:solidFill>
                  <a:srgbClr val="3333FF"/>
                </a:solidFill>
                <a:latin typeface="微软雅黑" panose="020B0503020204020204" pitchFamily="34" charset="-122"/>
                <a:ea typeface="微软雅黑" panose="020B0503020204020204" pitchFamily="34" charset="-122"/>
              </a:rPr>
              <a:t>+</a:t>
            </a:r>
            <a:r>
              <a:rPr lang="zh-CN" altLang="en-US" b="1" dirty="0">
                <a:solidFill>
                  <a:srgbClr val="3333FF"/>
                </a:solidFill>
                <a:latin typeface="微软雅黑" panose="020B0503020204020204" pitchFamily="34" charset="-122"/>
                <a:ea typeface="微软雅黑" panose="020B0503020204020204" pitchFamily="34" charset="-122"/>
              </a:rPr>
              <a:t>非线性激活</a:t>
            </a:r>
            <a:endParaRPr lang="zh-CN" altLang="en-US" dirty="0"/>
          </a:p>
        </p:txBody>
      </p:sp>
      <p:sp>
        <p:nvSpPr>
          <p:cNvPr id="23" name="文本框 22"/>
          <p:cNvSpPr txBox="1"/>
          <p:nvPr/>
        </p:nvSpPr>
        <p:spPr>
          <a:xfrm>
            <a:off x="8685833" y="1060909"/>
            <a:ext cx="2591768" cy="369332"/>
          </a:xfrm>
          <a:prstGeom prst="rect">
            <a:avLst/>
          </a:prstGeom>
          <a:noFill/>
        </p:spPr>
        <p:txBody>
          <a:bodyPr wrap="square">
            <a:spAutoFit/>
          </a:bodyPr>
          <a:lstStyle/>
          <a:p>
            <a:r>
              <a:rPr lang="zh-CN" altLang="en-US" b="1" dirty="0">
                <a:solidFill>
                  <a:srgbClr val="3333FF"/>
                </a:solidFill>
                <a:latin typeface="微软雅黑" panose="020B0503020204020204" pitchFamily="34" charset="-122"/>
                <a:ea typeface="微软雅黑" panose="020B0503020204020204" pitchFamily="34" charset="-122"/>
              </a:rPr>
              <a:t>线性加法</a:t>
            </a:r>
            <a:r>
              <a:rPr lang="en-US" altLang="zh-CN" b="1" dirty="0">
                <a:solidFill>
                  <a:srgbClr val="3333FF"/>
                </a:solidFill>
                <a:latin typeface="微软雅黑" panose="020B0503020204020204" pitchFamily="34" charset="-122"/>
                <a:ea typeface="微软雅黑" panose="020B0503020204020204" pitchFamily="34" charset="-122"/>
              </a:rPr>
              <a:t>+</a:t>
            </a:r>
            <a:r>
              <a:rPr lang="zh-CN" altLang="en-US" b="1" dirty="0">
                <a:solidFill>
                  <a:srgbClr val="3333FF"/>
                </a:solidFill>
                <a:latin typeface="微软雅黑" panose="020B0503020204020204" pitchFamily="34" charset="-122"/>
                <a:ea typeface="微软雅黑" panose="020B0503020204020204" pitchFamily="34" charset="-122"/>
              </a:rPr>
              <a:t>阈值激活</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p:sp>
        <p:nvSpPr>
          <p:cNvPr id="17" name="文本框 16"/>
          <p:cNvSpPr txBox="1"/>
          <p:nvPr/>
        </p:nvSpPr>
        <p:spPr>
          <a:xfrm>
            <a:off x="4834169" y="153231"/>
            <a:ext cx="2279791" cy="707886"/>
          </a:xfrm>
          <a:prstGeom prst="rect">
            <a:avLst/>
          </a:prstGeom>
          <a:noFill/>
        </p:spPr>
        <p:txBody>
          <a:bodyPr wrap="none" rtlCol="0">
            <a:spAutoFit/>
          </a:bodyPr>
          <a:lstStyle/>
          <a:p>
            <a:r>
              <a:rPr lang="zh-CN" altLang="en-US" sz="4000" dirty="0">
                <a:latin typeface="钉钉进步体" panose="00020600040101010101" pitchFamily="18" charset="-122"/>
                <a:ea typeface="钉钉进步体" panose="00020600040101010101" pitchFamily="18" charset="-122"/>
              </a:rPr>
              <a:t>浅谈</a:t>
            </a:r>
            <a:r>
              <a:rPr lang="en-US" altLang="zh-CN" sz="4000" dirty="0">
                <a:latin typeface="钉钉进步体" panose="00020600040101010101" pitchFamily="18" charset="-122"/>
                <a:ea typeface="钉钉进步体" panose="00020600040101010101" pitchFamily="18" charset="-122"/>
              </a:rPr>
              <a:t>SNN</a:t>
            </a:r>
            <a:endParaRPr lang="zh-CN" altLang="en-US" sz="4000" dirty="0">
              <a:latin typeface="钉钉进步体" panose="00020600040101010101" pitchFamily="18" charset="-122"/>
              <a:ea typeface="钉钉进步体" panose="00020600040101010101" pitchFamily="18" charset="-122"/>
            </a:endParaRPr>
          </a:p>
        </p:txBody>
      </p:sp>
      <p:sp>
        <p:nvSpPr>
          <p:cNvPr id="2" name="椭圆 1"/>
          <p:cNvSpPr/>
          <p:nvPr/>
        </p:nvSpPr>
        <p:spPr>
          <a:xfrm>
            <a:off x="2404534" y="2192794"/>
            <a:ext cx="745066" cy="707886"/>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848185" y="2098398"/>
            <a:ext cx="1632375" cy="896675"/>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462107" y="2192793"/>
            <a:ext cx="1029546" cy="707886"/>
          </a:xfrm>
          <a:prstGeom prst="rect">
            <a:avLst/>
          </a:prstGeom>
          <a:noFill/>
        </p:spPr>
        <p:txBody>
          <a:bodyPr wrap="square">
            <a:spAutoFit/>
          </a:bodyPr>
          <a:lstStyle/>
          <a:p>
            <a:r>
              <a:rPr lang="zh-CN" altLang="en-US" sz="4000" dirty="0">
                <a:latin typeface="Times New Roman" panose="02020603050405020304" pitchFamily="18" charset="0"/>
                <a:cs typeface="Times New Roman" panose="02020603050405020304" pitchFamily="18" charset="0"/>
              </a:rPr>
              <a:t>Σ</a:t>
            </a:r>
            <a:endParaRPr lang="zh-CN" altLang="en-US" sz="4000" dirty="0"/>
          </a:p>
        </p:txBody>
      </p:sp>
      <p:sp>
        <p:nvSpPr>
          <p:cNvPr id="15" name="文本框 14"/>
          <p:cNvSpPr txBox="1"/>
          <p:nvPr/>
        </p:nvSpPr>
        <p:spPr>
          <a:xfrm>
            <a:off x="2976880" y="2346681"/>
            <a:ext cx="1764453" cy="400110"/>
          </a:xfrm>
          <a:prstGeom prst="rect">
            <a:avLst/>
          </a:prstGeom>
          <a:noFill/>
        </p:spPr>
        <p:txBody>
          <a:bodyPr wrap="square">
            <a:spAutoFit/>
          </a:bodyPr>
          <a:lstStyle/>
          <a:p>
            <a:r>
              <a:rPr lang="en-US" altLang="zh-CN" sz="2000" dirty="0" err="1">
                <a:latin typeface="Times New Roman" panose="02020603050405020304" pitchFamily="18" charset="0"/>
                <a:cs typeface="Times New Roman" panose="02020603050405020304" pitchFamily="18" charset="0"/>
              </a:rPr>
              <a:t>ReLu</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Σ</a:t>
            </a:r>
            <a:r>
              <a:rPr lang="en-US" altLang="zh-CN" sz="2000" dirty="0">
                <a:latin typeface="Times New Roman" panose="02020603050405020304" pitchFamily="18" charset="0"/>
                <a:cs typeface="Times New Roman" panose="02020603050405020304" pitchFamily="18" charset="0"/>
              </a:rPr>
              <a:t>+b)</a:t>
            </a:r>
            <a:endParaRPr lang="zh-CN" altLang="en-US" sz="2000" dirty="0">
              <a:latin typeface="Times New Roman" panose="02020603050405020304" pitchFamily="18" charset="0"/>
              <a:cs typeface="Times New Roman" panose="02020603050405020304" pitchFamily="18" charset="0"/>
            </a:endParaRPr>
          </a:p>
        </p:txBody>
      </p:sp>
      <p:cxnSp>
        <p:nvCxnSpPr>
          <p:cNvPr id="7" name="直接箭头连接符 6"/>
          <p:cNvCxnSpPr/>
          <p:nvPr/>
        </p:nvCxnSpPr>
        <p:spPr>
          <a:xfrm flipV="1">
            <a:off x="4480560" y="2546735"/>
            <a:ext cx="53848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2062481" y="1632300"/>
            <a:ext cx="399626" cy="7143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41" idx="6"/>
            <a:endCxn id="2" idx="2"/>
          </p:cNvCxnSpPr>
          <p:nvPr/>
        </p:nvCxnSpPr>
        <p:spPr>
          <a:xfrm>
            <a:off x="1371600" y="2546737"/>
            <a:ext cx="10329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2062481" y="2773360"/>
            <a:ext cx="431799" cy="6878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2241125" y="1622375"/>
            <a:ext cx="1764453"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W1= 1.5</a:t>
            </a:r>
            <a:endParaRPr lang="zh-CN" altLang="en-US" sz="2000" dirty="0">
              <a:latin typeface="Times New Roman" panose="02020603050405020304" pitchFamily="18" charset="0"/>
              <a:cs typeface="Times New Roman" panose="02020603050405020304" pitchFamily="18" charset="0"/>
            </a:endParaRPr>
          </a:p>
        </p:txBody>
      </p:sp>
      <p:sp>
        <p:nvSpPr>
          <p:cNvPr id="38" name="文本框 37"/>
          <p:cNvSpPr txBox="1"/>
          <p:nvPr/>
        </p:nvSpPr>
        <p:spPr>
          <a:xfrm>
            <a:off x="1319107" y="2105908"/>
            <a:ext cx="1764453"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W2 </a:t>
            </a:r>
            <a:r>
              <a:rPr lang="en-US" altLang="zh-CN" sz="12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0.6</a:t>
            </a:r>
            <a:endParaRPr lang="zh-CN" altLang="en-US" sz="2000" dirty="0">
              <a:latin typeface="Times New Roman" panose="02020603050405020304" pitchFamily="18" charset="0"/>
              <a:cs typeface="Times New Roman" panose="02020603050405020304" pitchFamily="18" charset="0"/>
            </a:endParaRPr>
          </a:p>
        </p:txBody>
      </p:sp>
      <p:sp>
        <p:nvSpPr>
          <p:cNvPr id="39" name="文本框 38"/>
          <p:cNvSpPr txBox="1"/>
          <p:nvPr/>
        </p:nvSpPr>
        <p:spPr>
          <a:xfrm>
            <a:off x="2241124" y="3214888"/>
            <a:ext cx="1764453"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W</a:t>
            </a:r>
            <a:r>
              <a:rPr lang="en-US" altLang="zh-CN" sz="1200" dirty="0">
                <a:latin typeface="Times New Roman" panose="02020603050405020304" pitchFamily="18" charset="0"/>
                <a:cs typeface="Times New Roman" panose="02020603050405020304" pitchFamily="18" charset="0"/>
              </a:rPr>
              <a:t>3</a:t>
            </a:r>
            <a:r>
              <a:rPr lang="en-US" altLang="zh-CN" sz="2000" dirty="0">
                <a:latin typeface="Times New Roman" panose="02020603050405020304" pitchFamily="18" charset="0"/>
                <a:cs typeface="Times New Roman" panose="02020603050405020304" pitchFamily="18" charset="0"/>
              </a:rPr>
              <a:t> = -0.2</a:t>
            </a:r>
            <a:endParaRPr lang="zh-CN" altLang="en-US" sz="2000" dirty="0">
              <a:latin typeface="Times New Roman" panose="02020603050405020304" pitchFamily="18" charset="0"/>
              <a:cs typeface="Times New Roman" panose="02020603050405020304" pitchFamily="18" charset="0"/>
            </a:endParaRPr>
          </a:p>
        </p:txBody>
      </p:sp>
      <p:sp>
        <p:nvSpPr>
          <p:cNvPr id="40" name="椭圆 39"/>
          <p:cNvSpPr/>
          <p:nvPr/>
        </p:nvSpPr>
        <p:spPr>
          <a:xfrm>
            <a:off x="1713654" y="1408853"/>
            <a:ext cx="348828" cy="342428"/>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22772" y="2375523"/>
            <a:ext cx="348828" cy="342428"/>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802975" y="3386479"/>
            <a:ext cx="348828" cy="342428"/>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箭头连接符 46"/>
          <p:cNvCxnSpPr>
            <a:endCxn id="40" idx="2"/>
          </p:cNvCxnSpPr>
          <p:nvPr/>
        </p:nvCxnSpPr>
        <p:spPr>
          <a:xfrm>
            <a:off x="365760" y="1580067"/>
            <a:ext cx="13478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203200" y="2535069"/>
            <a:ext cx="8195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602827" y="3614998"/>
            <a:ext cx="12001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365760" y="1191723"/>
            <a:ext cx="6096000"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Input1 = 2.2</a:t>
            </a:r>
            <a:endParaRPr lang="zh-CN" altLang="en-US" dirty="0"/>
          </a:p>
        </p:txBody>
      </p:sp>
      <p:sp>
        <p:nvSpPr>
          <p:cNvPr id="55" name="文本框 54"/>
          <p:cNvSpPr txBox="1"/>
          <p:nvPr/>
        </p:nvSpPr>
        <p:spPr>
          <a:xfrm>
            <a:off x="-2" y="1992000"/>
            <a:ext cx="6096000"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Input2 = -1.2</a:t>
            </a:r>
            <a:endParaRPr lang="zh-CN" altLang="en-US" dirty="0"/>
          </a:p>
        </p:txBody>
      </p:sp>
      <p:sp>
        <p:nvSpPr>
          <p:cNvPr id="56" name="文本框 55"/>
          <p:cNvSpPr txBox="1"/>
          <p:nvPr/>
        </p:nvSpPr>
        <p:spPr>
          <a:xfrm>
            <a:off x="298025" y="3208166"/>
            <a:ext cx="6096000"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Input3 = 0.4</a:t>
            </a:r>
            <a:endParaRPr lang="zh-CN" altLang="en-US" dirty="0"/>
          </a:p>
        </p:txBody>
      </p:sp>
      <p:sp>
        <p:nvSpPr>
          <p:cNvPr id="57" name="文本框 56"/>
          <p:cNvSpPr txBox="1"/>
          <p:nvPr/>
        </p:nvSpPr>
        <p:spPr>
          <a:xfrm>
            <a:off x="692314" y="4123771"/>
            <a:ext cx="5295480" cy="2308324"/>
          </a:xfrm>
          <a:prstGeom prst="rect">
            <a:avLst/>
          </a:prstGeom>
          <a:noFill/>
        </p:spPr>
        <p:txBody>
          <a:bodyPr wrap="square">
            <a:spAutoFit/>
          </a:bodyPr>
          <a:lstStyle/>
          <a:p>
            <a:r>
              <a:rPr lang="zh-CN" altLang="en-US" b="1" dirty="0"/>
              <a:t>线性计算</a:t>
            </a:r>
            <a:r>
              <a:rPr lang="zh-CN" altLang="en-US" dirty="0"/>
              <a:t>：</a:t>
            </a:r>
            <a:endParaRPr lang="en-US" altLang="zh-CN" dirty="0"/>
          </a:p>
          <a:p>
            <a:r>
              <a:rPr lang="en-US" altLang="zh-CN" sz="1800" dirty="0">
                <a:latin typeface="Times New Roman" panose="02020603050405020304" pitchFamily="18" charset="0"/>
                <a:cs typeface="Times New Roman" panose="02020603050405020304" pitchFamily="18" charset="0"/>
              </a:rPr>
              <a:t>Input1 * W1  + Input2 * W2 + Input3 * W3 + b</a:t>
            </a:r>
          </a:p>
          <a:p>
            <a:r>
              <a:rPr lang="en-US" altLang="zh-CN"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2.2 * 1.5) + (-1.2 * 0.6) + (0.4 * -0.2) + 1</a:t>
            </a:r>
          </a:p>
          <a:p>
            <a:r>
              <a:rPr lang="en-US" altLang="zh-CN" dirty="0">
                <a:latin typeface="Times New Roman" panose="02020603050405020304" pitchFamily="18" charset="0"/>
                <a:cs typeface="Times New Roman" panose="02020603050405020304" pitchFamily="18" charset="0"/>
              </a:rPr>
              <a:t>= 3.3-0.72-0.08+1</a:t>
            </a:r>
          </a:p>
          <a:p>
            <a:r>
              <a:rPr lang="en-US" altLang="zh-CN" dirty="0">
                <a:latin typeface="Times New Roman" panose="02020603050405020304" pitchFamily="18" charset="0"/>
                <a:cs typeface="Times New Roman" panose="02020603050405020304" pitchFamily="18" charset="0"/>
              </a:rPr>
              <a:t>= 3.5</a:t>
            </a:r>
          </a:p>
          <a:p>
            <a:endParaRPr lang="en-US" altLang="zh-CN" dirty="0">
              <a:latin typeface="Times New Roman" panose="02020603050405020304" pitchFamily="18" charset="0"/>
              <a:cs typeface="Times New Roman" panose="02020603050405020304" pitchFamily="18" charset="0"/>
            </a:endParaRPr>
          </a:p>
          <a:p>
            <a:r>
              <a:rPr lang="zh-CN" altLang="en-US" b="1" dirty="0"/>
              <a:t>非线性激活</a:t>
            </a:r>
            <a:r>
              <a:rPr lang="en-US" altLang="zh-CN" b="1" dirty="0"/>
              <a:t>(</a:t>
            </a:r>
            <a:r>
              <a:rPr lang="en-US" altLang="zh-CN" b="1" dirty="0" err="1"/>
              <a:t>ReLu</a:t>
            </a:r>
            <a:r>
              <a:rPr lang="en-US" altLang="zh-CN" b="1" dirty="0"/>
              <a:t>)</a:t>
            </a:r>
            <a:r>
              <a:rPr lang="zh-CN" altLang="en-US" dirty="0"/>
              <a:t>：</a:t>
            </a:r>
            <a:endParaRPr lang="en-US" altLang="zh-CN" dirty="0"/>
          </a:p>
          <a:p>
            <a:r>
              <a:rPr lang="en-US" altLang="zh-CN" dirty="0"/>
              <a:t>Output = </a:t>
            </a:r>
            <a:r>
              <a:rPr lang="en-US" altLang="zh-CN" dirty="0" err="1"/>
              <a:t>ReLu</a:t>
            </a:r>
            <a:r>
              <a:rPr lang="en-US" altLang="zh-CN" dirty="0"/>
              <a:t>(</a:t>
            </a:r>
            <a:r>
              <a:rPr lang="en-US" altLang="zh-CN" dirty="0">
                <a:latin typeface="Times New Roman" panose="02020603050405020304" pitchFamily="18" charset="0"/>
                <a:cs typeface="Times New Roman" panose="02020603050405020304" pitchFamily="18" charset="0"/>
              </a:rPr>
              <a:t>3.5</a:t>
            </a:r>
            <a:r>
              <a:rPr lang="en-US" altLang="zh-CN" dirty="0"/>
              <a:t>) = 3.5</a:t>
            </a:r>
            <a:endParaRPr lang="zh-CN" altLang="en-US" dirty="0"/>
          </a:p>
        </p:txBody>
      </p:sp>
      <p:sp>
        <p:nvSpPr>
          <p:cNvPr id="58" name="文本框 57"/>
          <p:cNvSpPr txBox="1"/>
          <p:nvPr/>
        </p:nvSpPr>
        <p:spPr>
          <a:xfrm>
            <a:off x="4093208" y="1788321"/>
            <a:ext cx="972443" cy="369332"/>
          </a:xfrm>
          <a:prstGeom prst="rect">
            <a:avLst/>
          </a:prstGeom>
          <a:noFill/>
        </p:spPr>
        <p:txBody>
          <a:bodyPr wrap="square">
            <a:spAutoFit/>
          </a:bodyPr>
          <a:lstStyle/>
          <a:p>
            <a:r>
              <a:rPr lang="en-US" altLang="zh-CN" dirty="0"/>
              <a:t>b = 1</a:t>
            </a:r>
            <a:endParaRPr lang="zh-CN" altLang="en-US" dirty="0"/>
          </a:p>
        </p:txBody>
      </p:sp>
      <p:sp>
        <p:nvSpPr>
          <p:cNvPr id="60" name="文本框 59"/>
          <p:cNvSpPr txBox="1"/>
          <p:nvPr/>
        </p:nvSpPr>
        <p:spPr>
          <a:xfrm>
            <a:off x="5000839" y="2249535"/>
            <a:ext cx="1037255" cy="646331"/>
          </a:xfrm>
          <a:prstGeom prst="rect">
            <a:avLst/>
          </a:prstGeom>
          <a:noFill/>
        </p:spPr>
        <p:txBody>
          <a:bodyPr wrap="square">
            <a:spAutoFit/>
          </a:bodyPr>
          <a:lstStyle/>
          <a:p>
            <a:r>
              <a:rPr lang="en-US" altLang="zh-CN" dirty="0"/>
              <a:t>Output</a:t>
            </a:r>
          </a:p>
          <a:p>
            <a:r>
              <a:rPr lang="en-US" altLang="zh-CN" dirty="0"/>
              <a:t>= 3.5</a:t>
            </a:r>
            <a:endParaRPr lang="zh-CN" altLang="en-US" dirty="0"/>
          </a:p>
        </p:txBody>
      </p:sp>
      <p:sp>
        <p:nvSpPr>
          <p:cNvPr id="61" name="椭圆 60"/>
          <p:cNvSpPr/>
          <p:nvPr/>
        </p:nvSpPr>
        <p:spPr>
          <a:xfrm>
            <a:off x="8510695" y="2192794"/>
            <a:ext cx="745066" cy="707886"/>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8954346" y="2098398"/>
            <a:ext cx="1632375" cy="896675"/>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8568268" y="2192793"/>
            <a:ext cx="1029546" cy="707886"/>
          </a:xfrm>
          <a:prstGeom prst="rect">
            <a:avLst/>
          </a:prstGeom>
          <a:noFill/>
        </p:spPr>
        <p:txBody>
          <a:bodyPr wrap="square">
            <a:spAutoFit/>
          </a:bodyPr>
          <a:lstStyle/>
          <a:p>
            <a:r>
              <a:rPr lang="zh-CN" altLang="en-US" sz="4000" dirty="0">
                <a:latin typeface="Times New Roman" panose="02020603050405020304" pitchFamily="18" charset="0"/>
                <a:cs typeface="Times New Roman" panose="02020603050405020304" pitchFamily="18" charset="0"/>
              </a:rPr>
              <a:t>Σ</a:t>
            </a:r>
            <a:endParaRPr lang="zh-CN" altLang="en-US" sz="4000" dirty="0"/>
          </a:p>
        </p:txBody>
      </p:sp>
      <p:sp>
        <p:nvSpPr>
          <p:cNvPr id="64" name="文本框 63"/>
          <p:cNvSpPr txBox="1"/>
          <p:nvPr/>
        </p:nvSpPr>
        <p:spPr>
          <a:xfrm>
            <a:off x="9057214" y="2346681"/>
            <a:ext cx="1764453" cy="400110"/>
          </a:xfrm>
          <a:prstGeom prst="rect">
            <a:avLst/>
          </a:prstGeom>
          <a:noFill/>
        </p:spPr>
        <p:txBody>
          <a:bodyPr wrap="square">
            <a:spAutoFit/>
          </a:bodyPr>
          <a:lstStyle/>
          <a:p>
            <a:r>
              <a:rPr lang="zh-CN" altLang="en-US" sz="2000" dirty="0">
                <a:latin typeface="Times New Roman" panose="02020603050405020304" pitchFamily="18" charset="0"/>
                <a:cs typeface="Times New Roman" panose="02020603050405020304" pitchFamily="18" charset="0"/>
              </a:rPr>
              <a:t>阈值</a:t>
            </a:r>
            <a:r>
              <a:rPr lang="en-US" altLang="zh-CN" sz="2000" dirty="0">
                <a:latin typeface="Times New Roman" panose="02020603050405020304" pitchFamily="18" charset="0"/>
                <a:cs typeface="Times New Roman" panose="02020603050405020304" pitchFamily="18" charset="0"/>
              </a:rPr>
              <a:t>V = 1.0</a:t>
            </a:r>
            <a:endParaRPr lang="zh-CN" altLang="en-US" sz="2000" dirty="0">
              <a:latin typeface="Times New Roman" panose="02020603050405020304" pitchFamily="18" charset="0"/>
              <a:cs typeface="Times New Roman" panose="02020603050405020304" pitchFamily="18" charset="0"/>
            </a:endParaRPr>
          </a:p>
        </p:txBody>
      </p:sp>
      <p:cxnSp>
        <p:nvCxnSpPr>
          <p:cNvPr id="65" name="直接箭头连接符 64"/>
          <p:cNvCxnSpPr/>
          <p:nvPr/>
        </p:nvCxnSpPr>
        <p:spPr>
          <a:xfrm flipV="1">
            <a:off x="10586721" y="2546735"/>
            <a:ext cx="53848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8168642" y="1632300"/>
            <a:ext cx="399626" cy="7143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73" idx="6"/>
            <a:endCxn id="61" idx="2"/>
          </p:cNvCxnSpPr>
          <p:nvPr/>
        </p:nvCxnSpPr>
        <p:spPr>
          <a:xfrm>
            <a:off x="7477761" y="2546737"/>
            <a:ext cx="10329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flipV="1">
            <a:off x="8168642" y="2773360"/>
            <a:ext cx="431799" cy="6878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8347286" y="1622375"/>
            <a:ext cx="1764453"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W1= 1.5</a:t>
            </a:r>
            <a:endParaRPr lang="zh-CN" altLang="en-US" sz="2000" dirty="0">
              <a:latin typeface="Times New Roman" panose="02020603050405020304" pitchFamily="18" charset="0"/>
              <a:cs typeface="Times New Roman" panose="02020603050405020304" pitchFamily="18" charset="0"/>
            </a:endParaRPr>
          </a:p>
        </p:txBody>
      </p:sp>
      <p:sp>
        <p:nvSpPr>
          <p:cNvPr id="70" name="文本框 69"/>
          <p:cNvSpPr txBox="1"/>
          <p:nvPr/>
        </p:nvSpPr>
        <p:spPr>
          <a:xfrm>
            <a:off x="7425268" y="2105908"/>
            <a:ext cx="1764453"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W2 </a:t>
            </a:r>
            <a:r>
              <a:rPr lang="en-US" altLang="zh-CN" sz="12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0.6</a:t>
            </a:r>
            <a:endParaRPr lang="zh-CN" altLang="en-US" sz="2000" dirty="0">
              <a:latin typeface="Times New Roman" panose="02020603050405020304" pitchFamily="18" charset="0"/>
              <a:cs typeface="Times New Roman" panose="02020603050405020304" pitchFamily="18" charset="0"/>
            </a:endParaRPr>
          </a:p>
        </p:txBody>
      </p:sp>
      <p:sp>
        <p:nvSpPr>
          <p:cNvPr id="71" name="文本框 70"/>
          <p:cNvSpPr txBox="1"/>
          <p:nvPr/>
        </p:nvSpPr>
        <p:spPr>
          <a:xfrm>
            <a:off x="8347285" y="3214888"/>
            <a:ext cx="1764453"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W</a:t>
            </a:r>
            <a:r>
              <a:rPr lang="en-US" altLang="zh-CN" sz="1200" dirty="0">
                <a:latin typeface="Times New Roman" panose="02020603050405020304" pitchFamily="18" charset="0"/>
                <a:cs typeface="Times New Roman" panose="02020603050405020304" pitchFamily="18" charset="0"/>
              </a:rPr>
              <a:t>3</a:t>
            </a:r>
            <a:r>
              <a:rPr lang="en-US" altLang="zh-CN" sz="2000" dirty="0">
                <a:latin typeface="Times New Roman" panose="02020603050405020304" pitchFamily="18" charset="0"/>
                <a:cs typeface="Times New Roman" panose="02020603050405020304" pitchFamily="18" charset="0"/>
              </a:rPr>
              <a:t> = -0.2</a:t>
            </a:r>
            <a:endParaRPr lang="zh-CN" altLang="en-US" sz="2000" dirty="0">
              <a:latin typeface="Times New Roman" panose="02020603050405020304" pitchFamily="18" charset="0"/>
              <a:cs typeface="Times New Roman" panose="02020603050405020304" pitchFamily="18" charset="0"/>
            </a:endParaRPr>
          </a:p>
        </p:txBody>
      </p:sp>
      <p:sp>
        <p:nvSpPr>
          <p:cNvPr id="72" name="椭圆 71"/>
          <p:cNvSpPr/>
          <p:nvPr/>
        </p:nvSpPr>
        <p:spPr>
          <a:xfrm>
            <a:off x="7819815" y="1408853"/>
            <a:ext cx="348828" cy="342428"/>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7128933" y="2375523"/>
            <a:ext cx="348828" cy="342428"/>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909136" y="3386479"/>
            <a:ext cx="348828" cy="342428"/>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箭头连接符 74"/>
          <p:cNvCxnSpPr>
            <a:endCxn id="72" idx="2"/>
          </p:cNvCxnSpPr>
          <p:nvPr/>
        </p:nvCxnSpPr>
        <p:spPr>
          <a:xfrm>
            <a:off x="6471921" y="1580067"/>
            <a:ext cx="13478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6309361" y="2535069"/>
            <a:ext cx="8195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6708988" y="3614998"/>
            <a:ext cx="12001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6471921" y="1191723"/>
            <a:ext cx="2482425"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Input1 = 1</a:t>
            </a:r>
            <a:endParaRPr lang="zh-CN" altLang="en-US" dirty="0"/>
          </a:p>
        </p:txBody>
      </p:sp>
      <p:sp>
        <p:nvSpPr>
          <p:cNvPr id="79" name="文本框 78"/>
          <p:cNvSpPr txBox="1"/>
          <p:nvPr/>
        </p:nvSpPr>
        <p:spPr>
          <a:xfrm>
            <a:off x="6106159" y="1992000"/>
            <a:ext cx="6096000"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Input2 = 0</a:t>
            </a:r>
            <a:endParaRPr lang="zh-CN" altLang="en-US" dirty="0"/>
          </a:p>
        </p:txBody>
      </p:sp>
      <p:sp>
        <p:nvSpPr>
          <p:cNvPr id="80" name="文本框 79"/>
          <p:cNvSpPr txBox="1"/>
          <p:nvPr/>
        </p:nvSpPr>
        <p:spPr>
          <a:xfrm>
            <a:off x="6404186" y="3208166"/>
            <a:ext cx="3193628"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Input3 = 1</a:t>
            </a:r>
            <a:endParaRPr lang="zh-CN" altLang="en-US" dirty="0"/>
          </a:p>
        </p:txBody>
      </p:sp>
      <p:sp>
        <p:nvSpPr>
          <p:cNvPr id="81" name="文本框 80"/>
          <p:cNvSpPr txBox="1"/>
          <p:nvPr/>
        </p:nvSpPr>
        <p:spPr>
          <a:xfrm>
            <a:off x="11170158" y="2254391"/>
            <a:ext cx="1131654" cy="646331"/>
          </a:xfrm>
          <a:prstGeom prst="rect">
            <a:avLst/>
          </a:prstGeom>
          <a:noFill/>
        </p:spPr>
        <p:txBody>
          <a:bodyPr wrap="square">
            <a:spAutoFit/>
          </a:bodyPr>
          <a:lstStyle/>
          <a:p>
            <a:r>
              <a:rPr lang="en-US" altLang="zh-CN" dirty="0"/>
              <a:t>Output</a:t>
            </a:r>
          </a:p>
          <a:p>
            <a:r>
              <a:rPr lang="en-US" altLang="zh-CN" dirty="0"/>
              <a:t>= 1</a:t>
            </a:r>
            <a:endParaRPr lang="zh-CN" altLang="en-US" dirty="0"/>
          </a:p>
        </p:txBody>
      </p:sp>
      <p:sp>
        <p:nvSpPr>
          <p:cNvPr id="82" name="文本框 81"/>
          <p:cNvSpPr txBox="1"/>
          <p:nvPr/>
        </p:nvSpPr>
        <p:spPr>
          <a:xfrm>
            <a:off x="5913755" y="4123771"/>
            <a:ext cx="5295480" cy="2308324"/>
          </a:xfrm>
          <a:prstGeom prst="rect">
            <a:avLst/>
          </a:prstGeom>
          <a:noFill/>
        </p:spPr>
        <p:txBody>
          <a:bodyPr wrap="square">
            <a:spAutoFit/>
          </a:bodyPr>
          <a:lstStyle/>
          <a:p>
            <a:r>
              <a:rPr lang="zh-CN" altLang="en-US" b="1" dirty="0"/>
              <a:t>线性计算</a:t>
            </a:r>
            <a:r>
              <a:rPr lang="zh-CN" altLang="en-US" dirty="0"/>
              <a:t>：</a:t>
            </a:r>
            <a:endParaRPr lang="en-US" altLang="zh-CN" dirty="0"/>
          </a:p>
          <a:p>
            <a:r>
              <a:rPr lang="en-US" altLang="zh-CN" sz="1800" dirty="0">
                <a:latin typeface="Times New Roman" panose="02020603050405020304" pitchFamily="18" charset="0"/>
                <a:cs typeface="Times New Roman" panose="02020603050405020304" pitchFamily="18" charset="0"/>
              </a:rPr>
              <a:t>Input1 * W1  + Input2 * W2 + Input3 * W3</a:t>
            </a:r>
          </a:p>
          <a:p>
            <a:r>
              <a:rPr lang="en-US" altLang="zh-CN" dirty="0">
                <a:latin typeface="Times New Roman" panose="02020603050405020304" pitchFamily="18" charset="0"/>
                <a:cs typeface="Times New Roman" panose="02020603050405020304" pitchFamily="18" charset="0"/>
              </a:rPr>
              <a:t>= 1 * 1.5 + 0 * 0.6 + 1 * -0.2</a:t>
            </a:r>
            <a:endParaRPr lang="en-US" altLang="zh-CN" sz="1800"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W1 + W3</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1.3</a:t>
            </a:r>
          </a:p>
          <a:p>
            <a:endParaRPr lang="en-US" altLang="zh-CN" dirty="0">
              <a:latin typeface="Times New Roman" panose="02020603050405020304" pitchFamily="18" charset="0"/>
              <a:cs typeface="Times New Roman" panose="02020603050405020304" pitchFamily="18" charset="0"/>
            </a:endParaRPr>
          </a:p>
          <a:p>
            <a:r>
              <a:rPr lang="zh-CN" altLang="en-US" b="1" dirty="0"/>
              <a:t>阈值判断</a:t>
            </a:r>
            <a:r>
              <a:rPr lang="zh-CN" altLang="en-US" dirty="0"/>
              <a:t>：</a:t>
            </a:r>
            <a:endParaRPr lang="en-US" altLang="zh-CN" dirty="0"/>
          </a:p>
          <a:p>
            <a:r>
              <a:rPr lang="en-US" altLang="zh-CN" dirty="0">
                <a:latin typeface="Times New Roman" panose="02020603050405020304" pitchFamily="18" charset="0"/>
                <a:cs typeface="Times New Roman" panose="02020603050405020304" pitchFamily="18" charset="0"/>
              </a:rPr>
              <a:t>1.3 &gt; </a:t>
            </a:r>
            <a:r>
              <a:rPr lang="zh-CN" altLang="en-US" dirty="0">
                <a:latin typeface="Times New Roman" panose="02020603050405020304" pitchFamily="18" charset="0"/>
                <a:cs typeface="Times New Roman" panose="02020603050405020304" pitchFamily="18" charset="0"/>
              </a:rPr>
              <a:t>阈值</a:t>
            </a:r>
            <a:r>
              <a:rPr lang="en-US" altLang="zh-CN" dirty="0">
                <a:latin typeface="Times New Roman" panose="02020603050405020304" pitchFamily="18" charset="0"/>
                <a:cs typeface="Times New Roman" panose="02020603050405020304" pitchFamily="18" charset="0"/>
              </a:rPr>
              <a:t>1.0</a:t>
            </a:r>
            <a:r>
              <a:rPr lang="zh-CN" altLang="en-US" dirty="0">
                <a:latin typeface="Times New Roman" panose="02020603050405020304" pitchFamily="18" charset="0"/>
                <a:cs typeface="Times New Roman" panose="02020603050405020304" pitchFamily="18" charset="0"/>
              </a:rPr>
              <a:t>，</a:t>
            </a:r>
            <a:r>
              <a:rPr lang="en-US" altLang="zh-CN" dirty="0"/>
              <a:t> Output = 1</a:t>
            </a:r>
            <a:endParaRPr lang="zh-CN" altLang="en-US" dirty="0"/>
          </a:p>
        </p:txBody>
      </p:sp>
      <p:sp>
        <p:nvSpPr>
          <p:cNvPr id="84" name="对话气泡: 椭圆形 83"/>
          <p:cNvSpPr/>
          <p:nvPr/>
        </p:nvSpPr>
        <p:spPr>
          <a:xfrm>
            <a:off x="7741920" y="5073227"/>
            <a:ext cx="4450078" cy="968586"/>
          </a:xfrm>
          <a:prstGeom prst="wedgeEllipseCallout">
            <a:avLst>
              <a:gd name="adj1" fmla="val -63354"/>
              <a:gd name="adj2" fmla="val -43258"/>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仅在触发事件（</a:t>
            </a:r>
            <a:r>
              <a:rPr lang="en-US" altLang="zh-CN" dirty="0">
                <a:solidFill>
                  <a:schemeClr val="tx1"/>
                </a:solidFill>
              </a:rPr>
              <a:t>spike</a:t>
            </a:r>
            <a:r>
              <a:rPr lang="zh-CN" altLang="en-US" dirty="0">
                <a:solidFill>
                  <a:schemeClr val="tx1"/>
                </a:solidFill>
              </a:rPr>
              <a:t>）时计算，而且是稀疏计算</a:t>
            </a:r>
          </a:p>
        </p:txBody>
      </p:sp>
      <p:sp>
        <p:nvSpPr>
          <p:cNvPr id="86" name="矩形 85"/>
          <p:cNvSpPr/>
          <p:nvPr/>
        </p:nvSpPr>
        <p:spPr>
          <a:xfrm>
            <a:off x="6038094" y="1191723"/>
            <a:ext cx="1631101" cy="264875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对话气泡: 椭圆形 86"/>
          <p:cNvSpPr/>
          <p:nvPr/>
        </p:nvSpPr>
        <p:spPr>
          <a:xfrm>
            <a:off x="4178892" y="1031190"/>
            <a:ext cx="1591733" cy="523089"/>
          </a:xfrm>
          <a:prstGeom prst="wedgeEllipseCallout">
            <a:avLst>
              <a:gd name="adj1" fmla="val 62146"/>
              <a:gd name="adj2" fmla="val 62298"/>
            </a:avLst>
          </a:prstGeom>
          <a:solidFill>
            <a:schemeClr val="accent3">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事件驱动</a:t>
            </a:r>
          </a:p>
        </p:txBody>
      </p:sp>
      <p:sp>
        <p:nvSpPr>
          <p:cNvPr id="88" name="文本框 87"/>
          <p:cNvSpPr txBox="1"/>
          <p:nvPr/>
        </p:nvSpPr>
        <p:spPr>
          <a:xfrm>
            <a:off x="3596232" y="3070986"/>
            <a:ext cx="1469419" cy="369332"/>
          </a:xfrm>
          <a:prstGeom prst="rect">
            <a:avLst/>
          </a:prstGeom>
          <a:noFill/>
        </p:spPr>
        <p:txBody>
          <a:bodyPr wrap="square">
            <a:spAutoFit/>
          </a:bodyPr>
          <a:lstStyle/>
          <a:p>
            <a:r>
              <a:rPr lang="zh-CN" altLang="en-US" b="1" dirty="0">
                <a:solidFill>
                  <a:srgbClr val="3333FF"/>
                </a:solidFill>
                <a:latin typeface="微软雅黑" panose="020B0503020204020204" pitchFamily="34" charset="-122"/>
                <a:ea typeface="微软雅黑" panose="020B0503020204020204" pitchFamily="34" charset="-122"/>
              </a:rPr>
              <a:t>人工神经元</a:t>
            </a:r>
            <a:endParaRPr lang="zh-CN" altLang="en-US" dirty="0"/>
          </a:p>
        </p:txBody>
      </p:sp>
      <p:sp>
        <p:nvSpPr>
          <p:cNvPr id="89" name="文本框 88"/>
          <p:cNvSpPr txBox="1"/>
          <p:nvPr/>
        </p:nvSpPr>
        <p:spPr>
          <a:xfrm>
            <a:off x="9857320" y="3060504"/>
            <a:ext cx="1469419" cy="369332"/>
          </a:xfrm>
          <a:prstGeom prst="rect">
            <a:avLst/>
          </a:prstGeom>
          <a:noFill/>
        </p:spPr>
        <p:txBody>
          <a:bodyPr wrap="square">
            <a:spAutoFit/>
          </a:bodyPr>
          <a:lstStyle/>
          <a:p>
            <a:r>
              <a:rPr lang="zh-CN" altLang="en-US" b="1" dirty="0">
                <a:solidFill>
                  <a:srgbClr val="3333FF"/>
                </a:solidFill>
                <a:latin typeface="微软雅黑" panose="020B0503020204020204" pitchFamily="34" charset="-122"/>
                <a:ea typeface="微软雅黑" panose="020B0503020204020204" pitchFamily="34" charset="-122"/>
              </a:rPr>
              <a:t>脉冲神经元</a:t>
            </a:r>
            <a:endParaRPr lang="zh-CN" altLang="en-US" dirty="0"/>
          </a:p>
        </p:txBody>
      </p:sp>
    </p:spTree>
  </p:cSld>
  <p:clrMapOvr>
    <a:masterClrMapping/>
  </p:clrMapOvr>
</p:sld>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1588</Words>
  <Application>Microsoft Office PowerPoint</Application>
  <PresentationFormat>宽屏</PresentationFormat>
  <Paragraphs>221</Paragraphs>
  <Slides>12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vt:i4>
      </vt:variant>
    </vt:vector>
  </HeadingPairs>
  <TitlesOfParts>
    <vt:vector size="22" baseType="lpstr">
      <vt:lpstr>-apple-system</vt:lpstr>
      <vt:lpstr>Inter</vt:lpstr>
      <vt:lpstr>MiSans</vt:lpstr>
      <vt:lpstr>PingFang SC</vt:lpstr>
      <vt:lpstr>钉钉进步体</vt:lpstr>
      <vt:lpstr>微软雅黑</vt:lpstr>
      <vt:lpstr>Arial</vt:lpstr>
      <vt:lpstr>Calibri</vt:lpstr>
      <vt:lpstr>Times New Roman</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ssx</dc:creator>
  <cp:lastModifiedBy>尚轩 石</cp:lastModifiedBy>
  <cp:revision>207</cp:revision>
  <dcterms:created xsi:type="dcterms:W3CDTF">2023-08-09T12:44:00Z</dcterms:created>
  <dcterms:modified xsi:type="dcterms:W3CDTF">2025-08-18T15:00:24Z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2052-12.1.0.21915</vt:lpwstr>
  </property>
</Properties>
</file>